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31" r:id="rId2"/>
    <p:sldId id="287" r:id="rId3"/>
    <p:sldId id="288" r:id="rId4"/>
    <p:sldId id="322" r:id="rId5"/>
    <p:sldId id="323" r:id="rId6"/>
    <p:sldId id="332" r:id="rId7"/>
    <p:sldId id="324" r:id="rId8"/>
    <p:sldId id="346" r:id="rId9"/>
    <p:sldId id="326" r:id="rId10"/>
    <p:sldId id="325" r:id="rId11"/>
    <p:sldId id="333" r:id="rId12"/>
    <p:sldId id="334" r:id="rId13"/>
    <p:sldId id="347" r:id="rId14"/>
    <p:sldId id="335" r:id="rId15"/>
    <p:sldId id="349" r:id="rId16"/>
    <p:sldId id="327" r:id="rId17"/>
    <p:sldId id="328" r:id="rId18"/>
    <p:sldId id="343" r:id="rId19"/>
    <p:sldId id="337" r:id="rId20"/>
    <p:sldId id="338" r:id="rId21"/>
    <p:sldId id="345" r:id="rId22"/>
    <p:sldId id="348" r:id="rId23"/>
    <p:sldId id="285" r:id="rId24"/>
    <p:sldId id="342" r:id="rId25"/>
    <p:sldId id="340" r:id="rId26"/>
    <p:sldId id="341" r:id="rId27"/>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0" autoAdjust="0"/>
    <p:restoredTop sz="96238" autoAdjust="0"/>
  </p:normalViewPr>
  <p:slideViewPr>
    <p:cSldViewPr>
      <p:cViewPr>
        <p:scale>
          <a:sx n="106" d="100"/>
          <a:sy n="106" d="100"/>
        </p:scale>
        <p:origin x="-1716" y="-16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B888E70-4B7F-4E40-97F4-230FA200273B}" type="datetimeFigureOut">
              <a:rPr lang="sv-SE"/>
              <a:pPr>
                <a:defRPr/>
              </a:pPr>
              <a:t>2017-02-21</a:t>
            </a:fld>
            <a:endParaRPr lang="sv-SE"/>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sv-SE" noProof="0"/>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4697DD8-A9F8-400F-8D4A-D67F6902FAD0}" type="slidenum">
              <a:rPr lang="sv-SE"/>
              <a:pPr>
                <a:defRPr/>
              </a:pPr>
              <a:t>‹#›</a:t>
            </a:fld>
            <a:endParaRPr lang="sv-S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15362"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18D3AD5-1942-489E-A455-1179680C0532}" type="slidenum">
              <a:rPr lang="sv-SE" smtClean="0"/>
              <a:pPr>
                <a:defRPr/>
              </a:pPr>
              <a:t>1</a:t>
            </a:fld>
            <a:endParaRPr lang="sv-SE"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10</a:t>
            </a:fld>
            <a:endParaRPr lang="sv-SE" sz="1200">
              <a:latin typeface="+mn-lt"/>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11</a:t>
            </a:fld>
            <a:endParaRPr lang="sv-SE" sz="1200">
              <a:latin typeface="+mn-lt"/>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12</a:t>
            </a:fld>
            <a:endParaRPr lang="sv-SE" sz="1200">
              <a:latin typeface="+mn-lt"/>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13</a:t>
            </a:fld>
            <a:endParaRPr lang="sv-SE" sz="1200">
              <a:latin typeface="+mn-lt"/>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14</a:t>
            </a:fld>
            <a:endParaRPr lang="sv-SE" sz="1200">
              <a:latin typeface="+mn-lt"/>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4515"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FE20B74-9C01-4657-A3BF-8D0AE5852285}" type="slidenum">
              <a:rPr lang="sv-SE" sz="1200">
                <a:latin typeface="+mn-lt"/>
                <a:cs typeface="+mn-cs"/>
              </a:rPr>
              <a:pPr algn="r">
                <a:defRPr/>
              </a:pPr>
              <a:t>15</a:t>
            </a:fld>
            <a:endParaRPr lang="sv-SE" sz="1200">
              <a:latin typeface="+mn-lt"/>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8611"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D435270-DB33-4AED-A98E-2D2431213E03}" type="slidenum">
              <a:rPr lang="sv-SE" sz="1200">
                <a:latin typeface="+mn-lt"/>
                <a:cs typeface="+mn-cs"/>
              </a:rPr>
              <a:pPr algn="r">
                <a:defRPr/>
              </a:pPr>
              <a:t>16</a:t>
            </a:fld>
            <a:endParaRPr lang="sv-SE" sz="1200">
              <a:latin typeface="+mn-lt"/>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17</a:t>
            </a:fld>
            <a:endParaRPr lang="sv-SE" sz="1200">
              <a:latin typeface="+mn-lt"/>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17410"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082508-2921-4AB7-8CC7-498F764C968D}" type="slidenum">
              <a:rPr lang="sv-SE" smtClean="0"/>
              <a:pPr fontAlgn="base">
                <a:spcBef>
                  <a:spcPct val="0"/>
                </a:spcBef>
                <a:spcAft>
                  <a:spcPct val="0"/>
                </a:spcAft>
                <a:defRPr/>
              </a:pPr>
              <a:t>18</a:t>
            </a:fld>
            <a:endParaRPr lang="sv-SE"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19</a:t>
            </a:fld>
            <a:endParaRPr lang="sv-SE" sz="1200">
              <a:latin typeface="+mn-lt"/>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17410"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082508-2921-4AB7-8CC7-498F764C968D}" type="slidenum">
              <a:rPr lang="sv-SE" smtClean="0"/>
              <a:pPr fontAlgn="base">
                <a:spcBef>
                  <a:spcPct val="0"/>
                </a:spcBef>
                <a:spcAft>
                  <a:spcPct val="0"/>
                </a:spcAft>
                <a:defRPr/>
              </a:pPr>
              <a:t>2</a:t>
            </a:fld>
            <a:endParaRPr lang="sv-SE"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20</a:t>
            </a:fld>
            <a:endParaRPr lang="sv-SE" sz="1200">
              <a:latin typeface="+mn-lt"/>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21</a:t>
            </a:fld>
            <a:endParaRPr lang="sv-SE" sz="1200">
              <a:latin typeface="+mn-lt"/>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22</a:t>
            </a:fld>
            <a:endParaRPr lang="sv-SE"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54274"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82E5D4-12ED-475D-BE05-63A4A5157A20}" type="slidenum">
              <a:rPr lang="sv-SE" smtClean="0"/>
              <a:pPr fontAlgn="base">
                <a:spcBef>
                  <a:spcPct val="0"/>
                </a:spcBef>
                <a:spcAft>
                  <a:spcPct val="0"/>
                </a:spcAft>
                <a:defRPr/>
              </a:pPr>
              <a:t>23</a:t>
            </a:fld>
            <a:endParaRPr lang="sv-SE"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54274"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82E5D4-12ED-475D-BE05-63A4A5157A20}" type="slidenum">
              <a:rPr lang="sv-SE" smtClean="0"/>
              <a:pPr fontAlgn="base">
                <a:spcBef>
                  <a:spcPct val="0"/>
                </a:spcBef>
                <a:spcAft>
                  <a:spcPct val="0"/>
                </a:spcAft>
                <a:defRPr/>
              </a:pPr>
              <a:t>24</a:t>
            </a:fld>
            <a:endParaRPr lang="sv-S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7065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1A804F3-19D3-47F8-9219-8551A4F26807}" type="slidenum">
              <a:rPr lang="sv-SE" sz="1200">
                <a:latin typeface="+mn-lt"/>
                <a:cs typeface="+mn-cs"/>
              </a:rPr>
              <a:pPr algn="r">
                <a:defRPr/>
              </a:pPr>
              <a:t>25</a:t>
            </a:fld>
            <a:endParaRPr lang="sv-SE" sz="1200">
              <a:latin typeface="+mn-lt"/>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54274"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60"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82E5D4-12ED-475D-BE05-63A4A5157A20}" type="slidenum">
              <a:rPr lang="sv-SE" smtClean="0"/>
              <a:pPr fontAlgn="base">
                <a:spcBef>
                  <a:spcPct val="0"/>
                </a:spcBef>
                <a:spcAft>
                  <a:spcPct val="0"/>
                </a:spcAft>
                <a:defRPr/>
              </a:pPr>
              <a:t>26</a:t>
            </a:fld>
            <a:endParaRPr lang="sv-S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19458"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BDC5C9-A135-4F66-AF08-4E7F60682562}" type="slidenum">
              <a:rPr lang="sv-SE" smtClean="0"/>
              <a:pPr fontAlgn="base">
                <a:spcBef>
                  <a:spcPct val="0"/>
                </a:spcBef>
                <a:spcAft>
                  <a:spcPct val="0"/>
                </a:spcAft>
                <a:defRPr/>
              </a:pPr>
              <a:t>3</a:t>
            </a:fld>
            <a:endParaRPr lang="sv-S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58371"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3B2A8E21-2964-441C-BB6C-EE78F3BA29DA}" type="slidenum">
              <a:rPr lang="sv-SE" sz="1200">
                <a:latin typeface="+mn-lt"/>
                <a:cs typeface="+mn-cs"/>
              </a:rPr>
              <a:pPr algn="r">
                <a:defRPr/>
              </a:pPr>
              <a:t>4</a:t>
            </a:fld>
            <a:endParaRPr lang="sv-SE" sz="1200">
              <a:latin typeface="+mn-lt"/>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041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3941297-356C-4EC1-BAB0-F7C6F8503C68}" type="slidenum">
              <a:rPr lang="sv-SE" sz="1200">
                <a:latin typeface="+mn-lt"/>
                <a:cs typeface="+mn-cs"/>
              </a:rPr>
              <a:pPr algn="r">
                <a:defRPr/>
              </a:pPr>
              <a:t>5</a:t>
            </a:fld>
            <a:endParaRPr lang="sv-SE" sz="1200">
              <a:latin typeface="+mn-lt"/>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0419"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F3941297-356C-4EC1-BAB0-F7C6F8503C68}" type="slidenum">
              <a:rPr lang="sv-SE" sz="1200">
                <a:latin typeface="+mn-lt"/>
                <a:cs typeface="+mn-cs"/>
              </a:rPr>
              <a:pPr algn="r">
                <a:defRPr/>
              </a:pPr>
              <a:t>6</a:t>
            </a:fld>
            <a:endParaRPr lang="sv-SE" sz="1200">
              <a:latin typeface="+mn-lt"/>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2467"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B061CD1-1BD5-4FEA-AF95-22A38FE5B873}" type="slidenum">
              <a:rPr lang="sv-SE" sz="1200">
                <a:latin typeface="+mn-lt"/>
                <a:cs typeface="+mn-cs"/>
              </a:rPr>
              <a:pPr algn="r">
                <a:defRPr/>
              </a:pPr>
              <a:t>7</a:t>
            </a:fld>
            <a:endParaRPr lang="sv-SE" sz="1200">
              <a:latin typeface="+mn-lt"/>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2467"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EB061CD1-1BD5-4FEA-AF95-22A38FE5B873}" type="slidenum">
              <a:rPr lang="sv-SE" sz="1200">
                <a:latin typeface="+mn-lt"/>
                <a:cs typeface="+mn-cs"/>
              </a:rPr>
              <a:pPr algn="r">
                <a:defRPr/>
              </a:pPr>
              <a:t>8</a:t>
            </a:fld>
            <a:endParaRPr lang="sv-SE" sz="1200">
              <a:latin typeface="+mn-lt"/>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6563"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4" name="Platshållare för bildnumm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9CDB3CC7-2B8E-4A26-A06C-6B5701D26638}" type="slidenum">
              <a:rPr lang="sv-SE" sz="1200">
                <a:latin typeface="+mn-lt"/>
                <a:cs typeface="+mn-cs"/>
              </a:rPr>
              <a:pPr algn="r">
                <a:defRPr/>
              </a:pPr>
              <a:t>9</a:t>
            </a:fld>
            <a:endParaRPr lang="sv-SE" sz="1200">
              <a:latin typeface="+mn-lt"/>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lvl1pPr>
              <a:defRPr/>
            </a:lvl1pPr>
          </a:lstStyle>
          <a:p>
            <a:pPr>
              <a:defRPr/>
            </a:pPr>
            <a:fld id="{96F28E06-CEC8-471C-A926-3E930330D9C2}" type="datetimeFigureOut">
              <a:rPr lang="sv-SE"/>
              <a:pPr>
                <a:defRPr/>
              </a:pPr>
              <a:t>2017-02-21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4C92047B-86CD-492C-9A89-C07A5AE63E7F}" type="slidenum">
              <a:rPr lang="sv-SE"/>
              <a:pPr>
                <a:defRPr/>
              </a:pPr>
              <a:t>‹#›</a:t>
            </a:fld>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364CC6EC-9179-409D-8D7D-8AC63688A98B}" type="datetimeFigureOut">
              <a:rPr lang="sv-SE"/>
              <a:pPr>
                <a:defRPr/>
              </a:pPr>
              <a:t>2017-02-21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F35F83BA-13D4-4515-84CC-21FE28B6BC9E}" type="slidenum">
              <a:rPr lang="sv-SE"/>
              <a:pPr>
                <a:defRPr/>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0101EF47-C173-49EE-A19B-58E22B483D90}" type="datetimeFigureOut">
              <a:rPr lang="sv-SE"/>
              <a:pPr>
                <a:defRPr/>
              </a:pPr>
              <a:t>2017-02-21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305F4DEA-C5D9-435D-BBB7-7D145202B373}" type="slidenum">
              <a:rPr lang="sv-SE"/>
              <a:pPr>
                <a:defRPr/>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BBFC944A-D526-4057-84CE-0FF59B6DA8A7}" type="datetimeFigureOut">
              <a:rPr lang="sv-SE"/>
              <a:pPr>
                <a:defRPr/>
              </a:pPr>
              <a:t>2017-02-21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4B8742B6-0462-4EED-8DFE-52A3CD8C24A0}" type="slidenum">
              <a:rPr lang="sv-SE"/>
              <a:pPr>
                <a:defRPr/>
              </a:pPr>
              <a:t>‹#›</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lvl1pPr>
              <a:defRPr/>
            </a:lvl1pPr>
          </a:lstStyle>
          <a:p>
            <a:pPr>
              <a:defRPr/>
            </a:pPr>
            <a:fld id="{D1BB7BDA-813A-44BE-867F-A22CF6E04FB8}" type="datetimeFigureOut">
              <a:rPr lang="sv-SE"/>
              <a:pPr>
                <a:defRPr/>
              </a:pPr>
              <a:t>2017-02-21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7F0F003C-A3D6-4A30-96C7-129C06DBECDC}" type="slidenum">
              <a:rPr lang="sv-SE"/>
              <a:pPr>
                <a:defRPr/>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3"/>
          <p:cNvSpPr>
            <a:spLocks noGrp="1"/>
          </p:cNvSpPr>
          <p:nvPr>
            <p:ph type="dt" sz="half" idx="10"/>
          </p:nvPr>
        </p:nvSpPr>
        <p:spPr/>
        <p:txBody>
          <a:bodyPr/>
          <a:lstStyle>
            <a:lvl1pPr>
              <a:defRPr/>
            </a:lvl1pPr>
          </a:lstStyle>
          <a:p>
            <a:pPr>
              <a:defRPr/>
            </a:pPr>
            <a:fld id="{02A4D1F7-DE7D-4750-A2C7-6060B5AD85E6}" type="datetimeFigureOut">
              <a:rPr lang="sv-SE"/>
              <a:pPr>
                <a:defRPr/>
              </a:pPr>
              <a:t>2017-02-21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C8D1C5EC-DB5E-4AB9-AC49-AC6EAE96A3F0}" type="slidenum">
              <a:rPr lang="sv-SE"/>
              <a:pPr>
                <a:defRPr/>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3"/>
          <p:cNvSpPr>
            <a:spLocks noGrp="1"/>
          </p:cNvSpPr>
          <p:nvPr>
            <p:ph type="dt" sz="half" idx="10"/>
          </p:nvPr>
        </p:nvSpPr>
        <p:spPr/>
        <p:txBody>
          <a:bodyPr/>
          <a:lstStyle>
            <a:lvl1pPr>
              <a:defRPr/>
            </a:lvl1pPr>
          </a:lstStyle>
          <a:p>
            <a:pPr>
              <a:defRPr/>
            </a:pPr>
            <a:fld id="{D0088CD6-7E29-4673-9997-B55FC0FA8865}" type="datetimeFigureOut">
              <a:rPr lang="sv-SE"/>
              <a:pPr>
                <a:defRPr/>
              </a:pPr>
              <a:t>2017-02-21</a:t>
            </a:fld>
            <a:endParaRPr lang="sv-SE"/>
          </a:p>
        </p:txBody>
      </p:sp>
      <p:sp>
        <p:nvSpPr>
          <p:cNvPr id="8" name="Platshållare för sidfot 4"/>
          <p:cNvSpPr>
            <a:spLocks noGrp="1"/>
          </p:cNvSpPr>
          <p:nvPr>
            <p:ph type="ftr" sz="quarter" idx="11"/>
          </p:nvPr>
        </p:nvSpPr>
        <p:spPr/>
        <p:txBody>
          <a:bodyPr/>
          <a:lstStyle>
            <a:lvl1pPr>
              <a:defRPr/>
            </a:lvl1pPr>
          </a:lstStyle>
          <a:p>
            <a:pPr>
              <a:defRPr/>
            </a:pPr>
            <a:endParaRPr lang="sv-SE"/>
          </a:p>
        </p:txBody>
      </p:sp>
      <p:sp>
        <p:nvSpPr>
          <p:cNvPr id="9" name="Platshållare för bildnummer 5"/>
          <p:cNvSpPr>
            <a:spLocks noGrp="1"/>
          </p:cNvSpPr>
          <p:nvPr>
            <p:ph type="sldNum" sz="quarter" idx="12"/>
          </p:nvPr>
        </p:nvSpPr>
        <p:spPr/>
        <p:txBody>
          <a:bodyPr/>
          <a:lstStyle>
            <a:lvl1pPr>
              <a:defRPr/>
            </a:lvl1pPr>
          </a:lstStyle>
          <a:p>
            <a:pPr>
              <a:defRPr/>
            </a:pPr>
            <a:fld id="{3CB22D9B-429F-47C0-8E85-E2F6E8384701}" type="slidenum">
              <a:rPr lang="sv-SE"/>
              <a:pPr>
                <a:defRPr/>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3"/>
          <p:cNvSpPr>
            <a:spLocks noGrp="1"/>
          </p:cNvSpPr>
          <p:nvPr>
            <p:ph type="dt" sz="half" idx="10"/>
          </p:nvPr>
        </p:nvSpPr>
        <p:spPr/>
        <p:txBody>
          <a:bodyPr/>
          <a:lstStyle>
            <a:lvl1pPr>
              <a:defRPr/>
            </a:lvl1pPr>
          </a:lstStyle>
          <a:p>
            <a:pPr>
              <a:defRPr/>
            </a:pPr>
            <a:fld id="{5F2E7346-B989-4BB1-AA37-71EB5AA7A6BF}" type="datetimeFigureOut">
              <a:rPr lang="sv-SE"/>
              <a:pPr>
                <a:defRPr/>
              </a:pPr>
              <a:t>2017-02-21</a:t>
            </a:fld>
            <a:endParaRPr lang="sv-SE"/>
          </a:p>
        </p:txBody>
      </p:sp>
      <p:sp>
        <p:nvSpPr>
          <p:cNvPr id="4" name="Platshållare för sidfot 4"/>
          <p:cNvSpPr>
            <a:spLocks noGrp="1"/>
          </p:cNvSpPr>
          <p:nvPr>
            <p:ph type="ftr" sz="quarter" idx="11"/>
          </p:nvPr>
        </p:nvSpPr>
        <p:spPr/>
        <p:txBody>
          <a:bodyPr/>
          <a:lstStyle>
            <a:lvl1pPr>
              <a:defRPr/>
            </a:lvl1pPr>
          </a:lstStyle>
          <a:p>
            <a:pPr>
              <a:defRPr/>
            </a:pPr>
            <a:endParaRPr lang="sv-SE"/>
          </a:p>
        </p:txBody>
      </p:sp>
      <p:sp>
        <p:nvSpPr>
          <p:cNvPr id="5" name="Platshållare för bildnummer 5"/>
          <p:cNvSpPr>
            <a:spLocks noGrp="1"/>
          </p:cNvSpPr>
          <p:nvPr>
            <p:ph type="sldNum" sz="quarter" idx="12"/>
          </p:nvPr>
        </p:nvSpPr>
        <p:spPr/>
        <p:txBody>
          <a:bodyPr/>
          <a:lstStyle>
            <a:lvl1pPr>
              <a:defRPr/>
            </a:lvl1pPr>
          </a:lstStyle>
          <a:p>
            <a:pPr>
              <a:defRPr/>
            </a:pPr>
            <a:fld id="{A3A96F44-DF2F-4270-945F-CDE14D4A6468}" type="slidenum">
              <a:rPr lang="sv-SE"/>
              <a:pPr>
                <a:defRPr/>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3"/>
          <p:cNvSpPr>
            <a:spLocks noGrp="1"/>
          </p:cNvSpPr>
          <p:nvPr>
            <p:ph type="dt" sz="half" idx="10"/>
          </p:nvPr>
        </p:nvSpPr>
        <p:spPr/>
        <p:txBody>
          <a:bodyPr/>
          <a:lstStyle>
            <a:lvl1pPr>
              <a:defRPr/>
            </a:lvl1pPr>
          </a:lstStyle>
          <a:p>
            <a:pPr>
              <a:defRPr/>
            </a:pPr>
            <a:fld id="{87B4BA1C-93B3-4300-9A25-3F877124E64D}" type="datetimeFigureOut">
              <a:rPr lang="sv-SE"/>
              <a:pPr>
                <a:defRPr/>
              </a:pPr>
              <a:t>2017-02-21</a:t>
            </a:fld>
            <a:endParaRPr lang="sv-SE"/>
          </a:p>
        </p:txBody>
      </p:sp>
      <p:sp>
        <p:nvSpPr>
          <p:cNvPr id="3" name="Platshållare för sidfot 4"/>
          <p:cNvSpPr>
            <a:spLocks noGrp="1"/>
          </p:cNvSpPr>
          <p:nvPr>
            <p:ph type="ftr" sz="quarter" idx="11"/>
          </p:nvPr>
        </p:nvSpPr>
        <p:spPr/>
        <p:txBody>
          <a:bodyPr/>
          <a:lstStyle>
            <a:lvl1pPr>
              <a:defRPr/>
            </a:lvl1pPr>
          </a:lstStyle>
          <a:p>
            <a:pPr>
              <a:defRPr/>
            </a:pPr>
            <a:endParaRPr lang="sv-SE"/>
          </a:p>
        </p:txBody>
      </p:sp>
      <p:sp>
        <p:nvSpPr>
          <p:cNvPr id="4" name="Platshållare för bildnummer 5"/>
          <p:cNvSpPr>
            <a:spLocks noGrp="1"/>
          </p:cNvSpPr>
          <p:nvPr>
            <p:ph type="sldNum" sz="quarter" idx="12"/>
          </p:nvPr>
        </p:nvSpPr>
        <p:spPr/>
        <p:txBody>
          <a:bodyPr/>
          <a:lstStyle>
            <a:lvl1pPr>
              <a:defRPr/>
            </a:lvl1pPr>
          </a:lstStyle>
          <a:p>
            <a:pPr>
              <a:defRPr/>
            </a:pPr>
            <a:fld id="{E0429BAE-65E9-4CB6-8F8C-F9488062750B}" type="slidenum">
              <a:rPr lang="sv-SE"/>
              <a:pPr>
                <a:defRPr/>
              </a:pPr>
              <a:t>‹#›</a:t>
            </a:fld>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3"/>
          <p:cNvSpPr>
            <a:spLocks noGrp="1"/>
          </p:cNvSpPr>
          <p:nvPr>
            <p:ph type="dt" sz="half" idx="10"/>
          </p:nvPr>
        </p:nvSpPr>
        <p:spPr/>
        <p:txBody>
          <a:bodyPr/>
          <a:lstStyle>
            <a:lvl1pPr>
              <a:defRPr/>
            </a:lvl1pPr>
          </a:lstStyle>
          <a:p>
            <a:pPr>
              <a:defRPr/>
            </a:pPr>
            <a:fld id="{CE335C9A-5CB4-4DA5-ABB5-0BFBFEF43D06}" type="datetimeFigureOut">
              <a:rPr lang="sv-SE"/>
              <a:pPr>
                <a:defRPr/>
              </a:pPr>
              <a:t>2017-02-21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5D084023-C97B-498C-AF10-57D401581E4F}" type="slidenum">
              <a:rPr lang="sv-SE"/>
              <a:pPr>
                <a:defRPr/>
              </a:pPr>
              <a:t>‹#›</a:t>
            </a:fld>
            <a:endParaRPr lang="sv-S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sv-SE" noProof="0" smtClean="0"/>
              <a:t>Klicka på ikonen för att lägga till en bild</a:t>
            </a:r>
            <a:endParaRPr lang="sv-SE" noProof="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3"/>
          <p:cNvSpPr>
            <a:spLocks noGrp="1"/>
          </p:cNvSpPr>
          <p:nvPr>
            <p:ph type="dt" sz="half" idx="10"/>
          </p:nvPr>
        </p:nvSpPr>
        <p:spPr/>
        <p:txBody>
          <a:bodyPr/>
          <a:lstStyle>
            <a:lvl1pPr>
              <a:defRPr/>
            </a:lvl1pPr>
          </a:lstStyle>
          <a:p>
            <a:pPr>
              <a:defRPr/>
            </a:pPr>
            <a:fld id="{C8C9F715-8ACB-467F-99AC-8D16B593B24D}" type="datetimeFigureOut">
              <a:rPr lang="sv-SE"/>
              <a:pPr>
                <a:defRPr/>
              </a:pPr>
              <a:t>2017-02-21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87FD1173-1DB9-4279-8A6B-BB0CE3175FAF}" type="slidenum">
              <a:rPr lang="sv-SE"/>
              <a:pPr>
                <a:defRPr/>
              </a:pPr>
              <a:t>‹#›</a:t>
            </a:fld>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Platshållare för rubrik 1"/>
          <p:cNvSpPr>
            <a:spLocks noGrp="1"/>
          </p:cNvSpPr>
          <p:nvPr>
            <p:ph type="title"/>
          </p:nvPr>
        </p:nvSpPr>
        <p:spPr bwMode="auto">
          <a:xfrm>
            <a:off x="785813" y="0"/>
            <a:ext cx="8358187" cy="763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sv-SE" smtClean="0"/>
              <a:t>Slide-topic</a:t>
            </a:r>
          </a:p>
        </p:txBody>
      </p:sp>
      <p:sp>
        <p:nvSpPr>
          <p:cNvPr id="1027" name="Platshållare för text 2"/>
          <p:cNvSpPr>
            <a:spLocks noGrp="1"/>
          </p:cNvSpPr>
          <p:nvPr>
            <p:ph type="body" idx="1"/>
          </p:nvPr>
        </p:nvSpPr>
        <p:spPr bwMode="auto">
          <a:xfrm>
            <a:off x="214313" y="785813"/>
            <a:ext cx="8715375" cy="5786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p>
        </p:txBody>
      </p:sp>
      <p:sp>
        <p:nvSpPr>
          <p:cNvPr id="4" name="Platshållare för datum 3"/>
          <p:cNvSpPr>
            <a:spLocks noGrp="1"/>
          </p:cNvSpPr>
          <p:nvPr>
            <p:ph type="dt" sz="half" idx="2"/>
          </p:nvPr>
        </p:nvSpPr>
        <p:spPr>
          <a:xfrm>
            <a:off x="214313" y="6572250"/>
            <a:ext cx="1714500" cy="285750"/>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defRPr/>
            </a:pPr>
            <a:fld id="{F8E08FE0-815B-4420-AE92-D3DB95F140A7}" type="datetimeFigureOut">
              <a:rPr lang="sv-SE"/>
              <a:pPr>
                <a:defRPr/>
              </a:pPr>
              <a:t>2017-02-21</a:t>
            </a:fld>
            <a:endParaRPr lang="sv-SE"/>
          </a:p>
        </p:txBody>
      </p:sp>
      <p:sp>
        <p:nvSpPr>
          <p:cNvPr id="5" name="Platshållare för sidfot 4"/>
          <p:cNvSpPr>
            <a:spLocks noGrp="1"/>
          </p:cNvSpPr>
          <p:nvPr>
            <p:ph type="ftr" sz="quarter" idx="3"/>
          </p:nvPr>
        </p:nvSpPr>
        <p:spPr>
          <a:xfrm>
            <a:off x="2173288" y="6572250"/>
            <a:ext cx="2327275" cy="285750"/>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endParaRPr lang="sv-SE"/>
          </a:p>
        </p:txBody>
      </p:sp>
      <p:sp>
        <p:nvSpPr>
          <p:cNvPr id="6" name="Platshållare för bildnummer 5"/>
          <p:cNvSpPr>
            <a:spLocks noGrp="1"/>
          </p:cNvSpPr>
          <p:nvPr>
            <p:ph type="sldNum" sz="quarter" idx="4"/>
          </p:nvPr>
        </p:nvSpPr>
        <p:spPr>
          <a:xfrm>
            <a:off x="4714875" y="6572250"/>
            <a:ext cx="1714500" cy="2857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a:defRPr/>
            </a:pPr>
            <a:fld id="{FD45D613-7C5D-4210-A198-3E7A4EF6706F}" type="slidenum">
              <a:rPr lang="sv-SE"/>
              <a:pPr>
                <a:defRPr/>
              </a:pPr>
              <a:t>‹#›</a:t>
            </a:fld>
            <a:endParaRPr lang="sv-SE"/>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rtl="0" eaLnBrk="0" fontAlgn="base" hangingPunct="0">
        <a:spcBef>
          <a:spcPct val="0"/>
        </a:spcBef>
        <a:spcAft>
          <a:spcPct val="0"/>
        </a:spcAft>
        <a:defRPr sz="3200" kern="1200">
          <a:solidFill>
            <a:srgbClr val="4D4D4D"/>
          </a:solidFill>
          <a:latin typeface="+mj-lt"/>
          <a:ea typeface="+mj-ea"/>
          <a:cs typeface="+mj-cs"/>
        </a:defRPr>
      </a:lvl1pPr>
      <a:lvl2pPr algn="l" rtl="0" eaLnBrk="0" fontAlgn="base" hangingPunct="0">
        <a:spcBef>
          <a:spcPct val="0"/>
        </a:spcBef>
        <a:spcAft>
          <a:spcPct val="0"/>
        </a:spcAft>
        <a:defRPr sz="3200">
          <a:solidFill>
            <a:srgbClr val="4D4D4D"/>
          </a:solidFill>
          <a:latin typeface="Calibri" pitchFamily="34" charset="0"/>
        </a:defRPr>
      </a:lvl2pPr>
      <a:lvl3pPr algn="l" rtl="0" eaLnBrk="0" fontAlgn="base" hangingPunct="0">
        <a:spcBef>
          <a:spcPct val="0"/>
        </a:spcBef>
        <a:spcAft>
          <a:spcPct val="0"/>
        </a:spcAft>
        <a:defRPr sz="3200">
          <a:solidFill>
            <a:srgbClr val="4D4D4D"/>
          </a:solidFill>
          <a:latin typeface="Calibri" pitchFamily="34" charset="0"/>
        </a:defRPr>
      </a:lvl3pPr>
      <a:lvl4pPr algn="l" rtl="0" eaLnBrk="0" fontAlgn="base" hangingPunct="0">
        <a:spcBef>
          <a:spcPct val="0"/>
        </a:spcBef>
        <a:spcAft>
          <a:spcPct val="0"/>
        </a:spcAft>
        <a:defRPr sz="3200">
          <a:solidFill>
            <a:srgbClr val="4D4D4D"/>
          </a:solidFill>
          <a:latin typeface="Calibri" pitchFamily="34" charset="0"/>
        </a:defRPr>
      </a:lvl4pPr>
      <a:lvl5pPr algn="l" rtl="0" eaLnBrk="0" fontAlgn="base" hangingPunct="0">
        <a:spcBef>
          <a:spcPct val="0"/>
        </a:spcBef>
        <a:spcAft>
          <a:spcPct val="0"/>
        </a:spcAft>
        <a:defRPr sz="3200">
          <a:solidFill>
            <a:srgbClr val="4D4D4D"/>
          </a:solidFill>
          <a:latin typeface="Calibri" pitchFamily="34" charset="0"/>
        </a:defRPr>
      </a:lvl5pPr>
      <a:lvl6pPr marL="457200" algn="l" rtl="0" eaLnBrk="1" fontAlgn="base" hangingPunct="1">
        <a:spcBef>
          <a:spcPct val="0"/>
        </a:spcBef>
        <a:spcAft>
          <a:spcPct val="0"/>
        </a:spcAft>
        <a:defRPr sz="3200">
          <a:solidFill>
            <a:srgbClr val="4D4D4D"/>
          </a:solidFill>
          <a:latin typeface="Calibri" pitchFamily="34" charset="0"/>
        </a:defRPr>
      </a:lvl6pPr>
      <a:lvl7pPr marL="914400" algn="l" rtl="0" eaLnBrk="1" fontAlgn="base" hangingPunct="1">
        <a:spcBef>
          <a:spcPct val="0"/>
        </a:spcBef>
        <a:spcAft>
          <a:spcPct val="0"/>
        </a:spcAft>
        <a:defRPr sz="3200">
          <a:solidFill>
            <a:srgbClr val="4D4D4D"/>
          </a:solidFill>
          <a:latin typeface="Calibri" pitchFamily="34" charset="0"/>
        </a:defRPr>
      </a:lvl7pPr>
      <a:lvl8pPr marL="1371600" algn="l" rtl="0" eaLnBrk="1" fontAlgn="base" hangingPunct="1">
        <a:spcBef>
          <a:spcPct val="0"/>
        </a:spcBef>
        <a:spcAft>
          <a:spcPct val="0"/>
        </a:spcAft>
        <a:defRPr sz="3200">
          <a:solidFill>
            <a:srgbClr val="4D4D4D"/>
          </a:solidFill>
          <a:latin typeface="Calibri" pitchFamily="34" charset="0"/>
        </a:defRPr>
      </a:lvl8pPr>
      <a:lvl9pPr marL="1828800" algn="l" rtl="0" eaLnBrk="1" fontAlgn="base" hangingPunct="1">
        <a:spcBef>
          <a:spcPct val="0"/>
        </a:spcBef>
        <a:spcAft>
          <a:spcPct val="0"/>
        </a:spcAft>
        <a:defRPr sz="3200">
          <a:solidFill>
            <a:srgbClr val="4D4D4D"/>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mailto:Lars-Ove.Dahlin@thegameassembly.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mailto:gustav@thegameassembly.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rubrik 2"/>
          <p:cNvSpPr>
            <a:spLocks noGrp="1"/>
          </p:cNvSpPr>
          <p:nvPr>
            <p:ph type="subTitle" idx="1"/>
          </p:nvPr>
        </p:nvSpPr>
        <p:spPr/>
        <p:txBody>
          <a:bodyPr rtlCol="0">
            <a:normAutofit/>
          </a:bodyPr>
          <a:lstStyle/>
          <a:p>
            <a:pPr eaLnBrk="1" hangingPunct="1">
              <a:buFont typeface="Arial" pitchFamily="34" charset="0"/>
              <a:buNone/>
              <a:defRPr/>
            </a:pPr>
            <a:r>
              <a:rPr lang="en-US" dirty="0" smtClean="0"/>
              <a:t> </a:t>
            </a:r>
          </a:p>
        </p:txBody>
      </p:sp>
      <p:sp>
        <p:nvSpPr>
          <p:cNvPr id="14338" name="Rectangle 13"/>
          <p:cNvSpPr>
            <a:spLocks noGrp="1" noChangeArrowheads="1"/>
          </p:cNvSpPr>
          <p:nvPr>
            <p:ph type="ctrTitle"/>
          </p:nvPr>
        </p:nvSpPr>
        <p:spPr>
          <a:xfrm>
            <a:off x="685800" y="1500188"/>
            <a:ext cx="7772400" cy="2100262"/>
          </a:xfrm>
          <a:noFill/>
        </p:spPr>
        <p:txBody>
          <a:bodyPr wrap="none"/>
          <a:lstStyle/>
          <a:p>
            <a:pPr algn="ctr" eaLnBrk="1" hangingPunct="1"/>
            <a:r>
              <a:rPr lang="sv-SE" dirty="0" smtClean="0">
                <a:solidFill>
                  <a:schemeClr val="tx1"/>
                </a:solidFill>
              </a:rPr>
              <a:t>Nätverk för spel</a:t>
            </a:r>
            <a:r>
              <a:rPr lang="sv-SE" dirty="0" smtClean="0">
                <a:solidFill>
                  <a:srgbClr val="1C1C1C"/>
                </a:solidFill>
              </a:rPr>
              <a:t/>
            </a:r>
            <a:br>
              <a:rPr lang="sv-SE" dirty="0" smtClean="0">
                <a:solidFill>
                  <a:srgbClr val="1C1C1C"/>
                </a:solidFill>
              </a:rPr>
            </a:br>
            <a:r>
              <a:rPr lang="sv-SE" dirty="0" smtClean="0">
                <a:solidFill>
                  <a:srgbClr val="1C1C1C"/>
                </a:solidFill>
              </a:rPr>
              <a:t> </a:t>
            </a:r>
            <a:r>
              <a:rPr lang="sv-SE" sz="2400" dirty="0" smtClean="0">
                <a:solidFill>
                  <a:srgbClr val="1C1C1C"/>
                </a:solidFill>
              </a:rPr>
              <a:t>Lektion 3</a:t>
            </a:r>
            <a:r>
              <a:rPr lang="sv-SE" dirty="0" smtClean="0">
                <a:solidFill>
                  <a:srgbClr val="1C1C1C"/>
                </a:solidFill>
              </a:rPr>
              <a:t>	</a:t>
            </a:r>
            <a:br>
              <a:rPr lang="sv-SE" dirty="0" smtClean="0">
                <a:solidFill>
                  <a:srgbClr val="1C1C1C"/>
                </a:solidFill>
              </a:rPr>
            </a:br>
            <a:endParaRPr lang="sv-SE" dirty="0" smtClean="0"/>
          </a:p>
        </p:txBody>
      </p:sp>
      <p:pic>
        <p:nvPicPr>
          <p:cNvPr id="1026" name="Picture 2" descr="C:\Users\gral1\Desktop\network.png"/>
          <p:cNvPicPr>
            <a:picLocks noChangeAspect="1" noChangeArrowheads="1"/>
          </p:cNvPicPr>
          <p:nvPr/>
        </p:nvPicPr>
        <p:blipFill>
          <a:blip r:embed="rId3" cstate="print"/>
          <a:srcRect/>
          <a:stretch>
            <a:fillRect/>
          </a:stretch>
        </p:blipFill>
        <p:spPr bwMode="auto">
          <a:xfrm>
            <a:off x="2843808" y="2852936"/>
            <a:ext cx="3251200" cy="32512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ctr"/>
          <a:lstStyle/>
          <a:p>
            <a:pPr eaLnBrk="1" hangingPunct="1"/>
            <a:r>
              <a:rPr lang="sv-SE" sz="2400" dirty="0" smtClean="0"/>
              <a:t>Med denna ”default implementationen” av client server förstår ni att man kommer få en väldig sluggish upplevelse som spelare</a:t>
            </a:r>
          </a:p>
          <a:p>
            <a:pPr eaLnBrk="1" hangingPunct="1"/>
            <a:r>
              <a:rPr lang="sv-SE" sz="2400" dirty="0" smtClean="0"/>
              <a:t>Så hur löser man detta då?</a:t>
            </a:r>
          </a:p>
          <a:p>
            <a:pPr eaLnBrk="1" hangingPunct="1"/>
            <a:r>
              <a:rPr lang="sv-SE" sz="2400" dirty="0" smtClean="0"/>
              <a:t>Jo man gissar hos clienten vad som kommer hända hos hosten</a:t>
            </a:r>
          </a:p>
          <a:p>
            <a:pPr eaLnBrk="1" hangingPunct="1"/>
            <a:r>
              <a:rPr lang="sv-SE" sz="2400" dirty="0" smtClean="0"/>
              <a:t>Detta kallas extrapolering</a:t>
            </a:r>
          </a:p>
          <a:p>
            <a:pPr lvl="1" eaLnBrk="1" hangingPunct="1"/>
            <a:r>
              <a:rPr lang="sv-SE" sz="2000" dirty="0" smtClean="0"/>
              <a:t>Google it!</a:t>
            </a:r>
          </a:p>
          <a:p>
            <a:pPr lvl="1" eaLnBrk="1" hangingPunct="1"/>
            <a:r>
              <a:rPr lang="sv-SE" sz="2000" dirty="0" smtClean="0"/>
              <a:t>Ni kommer också få mer om detta i läxa</a:t>
            </a:r>
          </a:p>
          <a:p>
            <a:pPr eaLnBrk="1" hangingPunct="1"/>
            <a:endParaRPr lang="sv-SE" sz="24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ctr"/>
          <a:lstStyle/>
          <a:p>
            <a:pPr eaLnBrk="1" hangingPunct="1"/>
            <a:r>
              <a:rPr lang="sv-SE" sz="2400" dirty="0" smtClean="0"/>
              <a:t>Snapshots</a:t>
            </a:r>
          </a:p>
          <a:p>
            <a:pPr eaLnBrk="1" hangingPunct="1"/>
            <a:r>
              <a:rPr lang="sv-SE" sz="2400" dirty="0" smtClean="0"/>
              <a:t>Tricket nu är att inte förlita sig på den senaste uppdateringen från servern. Förlita dig på gärna två snapshots bak i tiden och interpolera mellan dom</a:t>
            </a:r>
          </a:p>
          <a:p>
            <a:pPr lvl="1" eaLnBrk="1" hangingPunct="1"/>
            <a:r>
              <a:rPr lang="sv-SE" sz="2000" dirty="0" smtClean="0"/>
              <a:t>Detta gäller allt som ska visas visuellt</a:t>
            </a:r>
          </a:p>
          <a:p>
            <a:pPr lvl="1" eaLnBrk="1" hangingPunct="1"/>
            <a:r>
              <a:rPr lang="sv-SE" sz="2000" dirty="0" smtClean="0"/>
              <a:t>För events kan vi hantera det så fort som möjligt. </a:t>
            </a:r>
          </a:p>
          <a:p>
            <a:pPr lvl="2" eaLnBrk="1" hangingPunct="1"/>
            <a:r>
              <a:rPr lang="sv-SE" sz="1600" dirty="0" smtClean="0"/>
              <a:t>Öppna dörr</a:t>
            </a:r>
          </a:p>
          <a:p>
            <a:pPr lvl="2" eaLnBrk="1" hangingPunct="1"/>
            <a:r>
              <a:rPr lang="sv-SE" sz="1600" dirty="0" smtClean="0"/>
              <a:t>Chatt</a:t>
            </a:r>
          </a:p>
          <a:p>
            <a:pPr lvl="2" eaLnBrk="1" hangingPunct="1"/>
            <a:r>
              <a:rPr lang="sv-SE" sz="1600" dirty="0" smtClean="0"/>
              <a:t>Events..</a:t>
            </a:r>
          </a:p>
          <a:p>
            <a:pPr lvl="1" eaLnBrk="1" hangingPunct="1"/>
            <a:r>
              <a:rPr lang="sv-SE" sz="2000" dirty="0" smtClean="0"/>
              <a:t>Det är värre att gissa att vi öppnar en dörr</a:t>
            </a:r>
          </a:p>
          <a:p>
            <a:pPr lvl="2" eaLnBrk="1" hangingPunct="1"/>
            <a:r>
              <a:rPr lang="sv-SE" sz="1600" dirty="0" smtClean="0"/>
              <a:t>Vi vill inte ”spoila” vad som finns bakom</a:t>
            </a:r>
          </a:p>
          <a:p>
            <a:pPr eaLnBrk="1" hangingPunct="1"/>
            <a:endParaRPr lang="sv-SE" sz="24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t"/>
          <a:lstStyle/>
          <a:p>
            <a:pPr eaLnBrk="1" hangingPunct="1"/>
            <a:r>
              <a:rPr lang="sv-SE" sz="2400" dirty="0" smtClean="0"/>
              <a:t>Förlopp!</a:t>
            </a:r>
          </a:p>
          <a:p>
            <a:pPr eaLnBrk="1" hangingPunct="1"/>
            <a:r>
              <a:rPr lang="sv-SE" sz="2400" dirty="0" smtClean="0"/>
              <a:t>1. Du trycker ”W” för att gå framåt.</a:t>
            </a:r>
          </a:p>
          <a:p>
            <a:pPr eaLnBrk="1" hangingPunct="1"/>
            <a:r>
              <a:rPr lang="sv-SE" sz="2400" dirty="0" smtClean="0"/>
              <a:t>2. Vi skickar detta till servern</a:t>
            </a:r>
          </a:p>
          <a:p>
            <a:pPr lvl="1" eaLnBrk="1" hangingPunct="1"/>
            <a:r>
              <a:rPr lang="sv-SE" sz="2000" dirty="0" smtClean="0"/>
              <a:t>Skicka inte ”W”, skicka ”EnumMoveForward” </a:t>
            </a:r>
            <a:r>
              <a:rPr lang="sv-SE" sz="2000" dirty="0" smtClean="0">
                <a:sym typeface="Wingdings" pitchFamily="2" charset="2"/>
              </a:rPr>
              <a:t></a:t>
            </a:r>
            <a:endParaRPr lang="sv-SE" sz="2000" dirty="0" smtClean="0"/>
          </a:p>
          <a:p>
            <a:pPr eaLnBrk="1" hangingPunct="1"/>
            <a:r>
              <a:rPr lang="sv-SE" sz="2400" dirty="0" smtClean="0"/>
              <a:t>3. Servern flyttar karaktären framåt i serverns värld</a:t>
            </a:r>
          </a:p>
          <a:p>
            <a:pPr eaLnBrk="1" hangingPunct="1"/>
            <a:r>
              <a:rPr lang="sv-SE" sz="2400" dirty="0" smtClean="0">
                <a:solidFill>
                  <a:srgbClr val="00B050"/>
                </a:solidFill>
              </a:rPr>
              <a:t>3b. </a:t>
            </a:r>
            <a:r>
              <a:rPr lang="sv-SE" sz="2400" dirty="0" smtClean="0"/>
              <a:t>Klienten flyttar nu också karaktären framåt</a:t>
            </a:r>
          </a:p>
          <a:p>
            <a:pPr eaLnBrk="1" hangingPunct="1"/>
            <a:r>
              <a:rPr lang="sv-SE" sz="2400" dirty="0" smtClean="0"/>
              <a:t>4. Vid nästa </a:t>
            </a:r>
            <a:r>
              <a:rPr lang="sv-SE" sz="2400" i="1" dirty="0" smtClean="0"/>
              <a:t>snapshot update</a:t>
            </a:r>
            <a:r>
              <a:rPr lang="sv-SE" sz="2400" dirty="0" smtClean="0"/>
              <a:t> skickas den nya positionen till ALLA klienter. </a:t>
            </a:r>
          </a:p>
          <a:p>
            <a:pPr eaLnBrk="1" hangingPunct="1"/>
            <a:r>
              <a:rPr lang="sv-SE" sz="2400" dirty="0" smtClean="0"/>
              <a:t>Säg att vi har en latency på 150ms</a:t>
            </a:r>
          </a:p>
          <a:p>
            <a:pPr eaLnBrk="1" hangingPunct="1"/>
            <a:r>
              <a:rPr lang="sv-SE" sz="2400" dirty="0" smtClean="0"/>
              <a:t>Hade vi på klienten då satt vår position efter det hade det sett väldigt hackigt ut och upplevelsen hade varit katastrof.</a:t>
            </a:r>
          </a:p>
          <a:p>
            <a:pPr eaLnBrk="1" hangingPunct="1"/>
            <a:r>
              <a:rPr lang="sv-SE" sz="2400" dirty="0" smtClean="0"/>
              <a:t>Det vi gör då är att förutse vår movement även på klienten.</a:t>
            </a:r>
          </a:p>
          <a:p>
            <a:pPr eaLnBrk="1" hangingPunct="1"/>
            <a:r>
              <a:rPr lang="sv-SE" sz="2400" dirty="0" smtClean="0"/>
              <a:t>Vi kör samma förflyttningskod på klienten som på servern.</a:t>
            </a:r>
          </a:p>
          <a:p>
            <a:pPr eaLnBrk="1" hangingPunct="1"/>
            <a:endParaRPr lang="sv-SE" sz="2400" dirty="0" smtClean="0"/>
          </a:p>
          <a:p>
            <a:pPr eaLnBrk="1" hangingPunct="1"/>
            <a:endParaRPr lang="sv-SE" sz="2000" dirty="0" smtClean="0"/>
          </a:p>
          <a:p>
            <a:pPr eaLnBrk="1" hangingPunct="1"/>
            <a:endParaRPr lang="sv-SE"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down)">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down)">
                                      <p:cBhvr>
                                        <p:cTn id="12" dur="500"/>
                                        <p:tgtEl>
                                          <p:spTgt spid="6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wipe(down)">
                                      <p:cBhvr>
                                        <p:cTn id="17" dur="500"/>
                                        <p:tgtEl>
                                          <p:spTgt spid="63491">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3491">
                                            <p:txEl>
                                              <p:pRg st="3" end="3"/>
                                            </p:txEl>
                                          </p:spTgt>
                                        </p:tgtEl>
                                        <p:attrNameLst>
                                          <p:attrName>style.visibility</p:attrName>
                                        </p:attrNameLst>
                                      </p:cBhvr>
                                      <p:to>
                                        <p:strVal val="visible"/>
                                      </p:to>
                                    </p:set>
                                    <p:animEffect transition="in" filter="wipe(down)">
                                      <p:cBhvr>
                                        <p:cTn id="20" dur="500"/>
                                        <p:tgtEl>
                                          <p:spTgt spid="6349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3491">
                                            <p:txEl>
                                              <p:pRg st="4" end="4"/>
                                            </p:txEl>
                                          </p:spTgt>
                                        </p:tgtEl>
                                        <p:attrNameLst>
                                          <p:attrName>style.visibility</p:attrName>
                                        </p:attrNameLst>
                                      </p:cBhvr>
                                      <p:to>
                                        <p:strVal val="visible"/>
                                      </p:to>
                                    </p:set>
                                    <p:animEffect transition="in" filter="wipe(down)">
                                      <p:cBhvr>
                                        <p:cTn id="25" dur="500"/>
                                        <p:tgtEl>
                                          <p:spTgt spid="6349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3491">
                                            <p:txEl>
                                              <p:pRg st="5" end="5"/>
                                            </p:txEl>
                                          </p:spTgt>
                                        </p:tgtEl>
                                        <p:attrNameLst>
                                          <p:attrName>style.visibility</p:attrName>
                                        </p:attrNameLst>
                                      </p:cBhvr>
                                      <p:to>
                                        <p:strVal val="visible"/>
                                      </p:to>
                                    </p:set>
                                    <p:animEffect transition="in" filter="wipe(down)">
                                      <p:cBhvr>
                                        <p:cTn id="30" dur="500"/>
                                        <p:tgtEl>
                                          <p:spTgt spid="6349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3491">
                                            <p:txEl>
                                              <p:pRg st="6" end="6"/>
                                            </p:txEl>
                                          </p:spTgt>
                                        </p:tgtEl>
                                        <p:attrNameLst>
                                          <p:attrName>style.visibility</p:attrName>
                                        </p:attrNameLst>
                                      </p:cBhvr>
                                      <p:to>
                                        <p:strVal val="visible"/>
                                      </p:to>
                                    </p:set>
                                    <p:animEffect transition="in" filter="wipe(down)">
                                      <p:cBhvr>
                                        <p:cTn id="35" dur="500"/>
                                        <p:tgtEl>
                                          <p:spTgt spid="6349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3491">
                                            <p:txEl>
                                              <p:pRg st="7" end="7"/>
                                            </p:txEl>
                                          </p:spTgt>
                                        </p:tgtEl>
                                        <p:attrNameLst>
                                          <p:attrName>style.visibility</p:attrName>
                                        </p:attrNameLst>
                                      </p:cBhvr>
                                      <p:to>
                                        <p:strVal val="visible"/>
                                      </p:to>
                                    </p:set>
                                    <p:animEffect transition="in" filter="wipe(down)">
                                      <p:cBhvr>
                                        <p:cTn id="40" dur="500"/>
                                        <p:tgtEl>
                                          <p:spTgt spid="6349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3491">
                                            <p:txEl>
                                              <p:pRg st="8" end="8"/>
                                            </p:txEl>
                                          </p:spTgt>
                                        </p:tgtEl>
                                        <p:attrNameLst>
                                          <p:attrName>style.visibility</p:attrName>
                                        </p:attrNameLst>
                                      </p:cBhvr>
                                      <p:to>
                                        <p:strVal val="visible"/>
                                      </p:to>
                                    </p:set>
                                    <p:animEffect transition="in" filter="wipe(down)">
                                      <p:cBhvr>
                                        <p:cTn id="45" dur="500"/>
                                        <p:tgtEl>
                                          <p:spTgt spid="63491">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3491">
                                            <p:txEl>
                                              <p:pRg st="9" end="9"/>
                                            </p:txEl>
                                          </p:spTgt>
                                        </p:tgtEl>
                                        <p:attrNameLst>
                                          <p:attrName>style.visibility</p:attrName>
                                        </p:attrNameLst>
                                      </p:cBhvr>
                                      <p:to>
                                        <p:strVal val="visible"/>
                                      </p:to>
                                    </p:set>
                                    <p:animEffect transition="in" filter="wipe(down)">
                                      <p:cBhvr>
                                        <p:cTn id="50" dur="500"/>
                                        <p:tgtEl>
                                          <p:spTgt spid="63491">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3491">
                                            <p:txEl>
                                              <p:pRg st="10" end="10"/>
                                            </p:txEl>
                                          </p:spTgt>
                                        </p:tgtEl>
                                        <p:attrNameLst>
                                          <p:attrName>style.visibility</p:attrName>
                                        </p:attrNameLst>
                                      </p:cBhvr>
                                      <p:to>
                                        <p:strVal val="visible"/>
                                      </p:to>
                                    </p:set>
                                    <p:animEffect transition="in" filter="wipe(down)">
                                      <p:cBhvr>
                                        <p:cTn id="55" dur="500"/>
                                        <p:tgtEl>
                                          <p:spTgt spid="634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t"/>
          <a:lstStyle/>
          <a:p>
            <a:pPr eaLnBrk="1" hangingPunct="1"/>
            <a:endParaRPr lang="sv-SE" sz="2400" dirty="0" smtClean="0"/>
          </a:p>
          <a:p>
            <a:pPr eaLnBrk="1" hangingPunct="1"/>
            <a:endParaRPr lang="sv-SE" sz="2000" dirty="0" smtClean="0"/>
          </a:p>
          <a:p>
            <a:pPr eaLnBrk="1" hangingPunct="1"/>
            <a:endParaRPr lang="sv-SE" sz="2400" dirty="0" smtClean="0"/>
          </a:p>
        </p:txBody>
      </p:sp>
      <p:pic>
        <p:nvPicPr>
          <p:cNvPr id="2050" name="Picture 2" descr="C:\Users\gral1\Desktop\photon.gif"/>
          <p:cNvPicPr>
            <a:picLocks noChangeAspect="1" noChangeArrowheads="1" noCrop="1"/>
          </p:cNvPicPr>
          <p:nvPr/>
        </p:nvPicPr>
        <p:blipFill>
          <a:blip r:embed="rId3" cstate="print"/>
          <a:srcRect/>
          <a:stretch>
            <a:fillRect/>
          </a:stretch>
        </p:blipFill>
        <p:spPr bwMode="auto">
          <a:xfrm>
            <a:off x="539552" y="1988840"/>
            <a:ext cx="8077004" cy="2808312"/>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t"/>
          <a:lstStyle/>
          <a:p>
            <a:pPr eaLnBrk="1" hangingPunct="1"/>
            <a:r>
              <a:rPr lang="sv-SE" sz="2400" dirty="0" smtClean="0"/>
              <a:t>Skulle vi då få en position från servern som </a:t>
            </a:r>
            <a:r>
              <a:rPr lang="sv-SE" sz="2400" b="1" dirty="0" smtClean="0"/>
              <a:t>inte</a:t>
            </a:r>
            <a:r>
              <a:rPr lang="sv-SE" sz="2400" dirty="0" smtClean="0"/>
              <a:t> alls stämmer med klientens förutsedda position har vi fått en ”prediction error”. Det är då vi måste se till att klienten får sin rätta position</a:t>
            </a:r>
          </a:p>
          <a:p>
            <a:pPr eaLnBrk="1" hangingPunct="1"/>
            <a:r>
              <a:rPr lang="sv-SE" sz="2400" dirty="0" smtClean="0"/>
              <a:t>Istället för att ”snappa” dit interpolerar vi snabbt dit så vi får en mjuk upplevelse.</a:t>
            </a:r>
          </a:p>
          <a:p>
            <a:pPr eaLnBrk="1" hangingPunct="1"/>
            <a:r>
              <a:rPr lang="sv-SE" sz="2400" dirty="0" smtClean="0"/>
              <a:t>I bästa fall får vi ingen prediction error och ingen interpolation krävs.</a:t>
            </a:r>
          </a:p>
          <a:p>
            <a:pPr lvl="1" eaLnBrk="1" hangingPunct="1"/>
            <a:r>
              <a:rPr lang="sv-SE" sz="2000" dirty="0" smtClean="0"/>
              <a:t>Vår prediction kod på klienten vet att vi ska befinna oss på position X vid tid Y, det vet även servern</a:t>
            </a:r>
          </a:p>
          <a:p>
            <a:pPr lvl="1" eaLnBrk="1" hangingPunct="1"/>
            <a:r>
              <a:rPr lang="sv-SE" sz="2000" dirty="0" smtClean="0"/>
              <a:t>Kan dock se lite tråkigt ut </a:t>
            </a:r>
            <a:r>
              <a:rPr lang="sv-SE" sz="2000" dirty="0" smtClean="0">
                <a:sym typeface="Wingdings" pitchFamily="2" charset="2"/>
              </a:rPr>
              <a:t></a:t>
            </a:r>
            <a:endParaRPr lang="sv-SE" sz="2000" dirty="0" smtClean="0"/>
          </a:p>
          <a:p>
            <a:pPr eaLnBrk="1" hangingPunct="1"/>
            <a:endParaRPr lang="sv-SE" sz="2400" dirty="0" smtClean="0"/>
          </a:p>
          <a:p>
            <a:pPr eaLnBrk="1" hangingPunct="1"/>
            <a:endParaRPr lang="sv-SE" sz="2400" dirty="0" smtClean="0"/>
          </a:p>
          <a:p>
            <a:pPr eaLnBrk="1" hangingPunct="1"/>
            <a:endParaRPr lang="sv-SE" sz="2000" dirty="0" smtClean="0"/>
          </a:p>
          <a:p>
            <a:pPr eaLnBrk="1" hangingPunct="1"/>
            <a:endParaRPr lang="sv-SE" sz="2400" dirty="0" smtClean="0"/>
          </a:p>
        </p:txBody>
      </p:sp>
      <p:pic>
        <p:nvPicPr>
          <p:cNvPr id="3074" name="Picture 2" descr="C:\Users\gral1\Desktop\walk-lag.gif"/>
          <p:cNvPicPr>
            <a:picLocks noChangeAspect="1" noChangeArrowheads="1"/>
          </p:cNvPicPr>
          <p:nvPr/>
        </p:nvPicPr>
        <p:blipFill>
          <a:blip r:embed="rId3" cstate="print"/>
          <a:srcRect/>
          <a:stretch>
            <a:fillRect/>
          </a:stretch>
        </p:blipFill>
        <p:spPr bwMode="auto">
          <a:xfrm>
            <a:off x="5940152" y="5013176"/>
            <a:ext cx="2657872" cy="132893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ubrik 1"/>
          <p:cNvSpPr>
            <a:spLocks noGrp="1"/>
          </p:cNvSpPr>
          <p:nvPr>
            <p:ph type="title" idx="4294967295"/>
          </p:nvPr>
        </p:nvSpPr>
        <p:spPr>
          <a:xfrm>
            <a:off x="755650" y="0"/>
            <a:ext cx="8388350" cy="785813"/>
          </a:xfrm>
        </p:spPr>
        <p:txBody>
          <a:bodyPr/>
          <a:lstStyle/>
          <a:p>
            <a:pPr eaLnBrk="1" hangingPunct="1"/>
            <a:r>
              <a:rPr lang="sv-SE" dirty="0" err="1" smtClean="0"/>
              <a:t>Client</a:t>
            </a:r>
            <a:r>
              <a:rPr lang="sv-SE" dirty="0" smtClean="0"/>
              <a:t> </a:t>
            </a:r>
            <a:r>
              <a:rPr lang="sv-SE" dirty="0" err="1" smtClean="0"/>
              <a:t>Prediction</a:t>
            </a:r>
            <a:endParaRPr lang="sv-SE" dirty="0" smtClean="0"/>
          </a:p>
        </p:txBody>
      </p:sp>
      <p:sp>
        <p:nvSpPr>
          <p:cNvPr id="63491" name="Platshållare för innehåll 2"/>
          <p:cNvSpPr>
            <a:spLocks noGrp="1"/>
          </p:cNvSpPr>
          <p:nvPr>
            <p:ph idx="4294967295"/>
          </p:nvPr>
        </p:nvSpPr>
        <p:spPr>
          <a:xfrm>
            <a:off x="411163" y="836613"/>
            <a:ext cx="8264525" cy="5544715"/>
          </a:xfrm>
        </p:spPr>
        <p:txBody>
          <a:bodyPr anchor="t"/>
          <a:lstStyle/>
          <a:p>
            <a:pPr eaLnBrk="1" hangingPunct="1"/>
            <a:endParaRPr lang="sv-SE" sz="2400" dirty="0" smtClean="0"/>
          </a:p>
          <a:p>
            <a:pPr eaLnBrk="1" hangingPunct="1"/>
            <a:endParaRPr lang="sv-SE" sz="2400" dirty="0" smtClean="0"/>
          </a:p>
          <a:p>
            <a:pPr eaLnBrk="1" hangingPunct="1"/>
            <a:endParaRPr lang="sv-SE" sz="2000" dirty="0" smtClean="0"/>
          </a:p>
          <a:p>
            <a:pPr eaLnBrk="1" hangingPunct="1"/>
            <a:endParaRPr lang="sv-SE" sz="2400" dirty="0" smtClean="0"/>
          </a:p>
        </p:txBody>
      </p:sp>
      <p:pic>
        <p:nvPicPr>
          <p:cNvPr id="4098" name="Picture 2" descr="C:\Users\gral1\Desktop\frames.png"/>
          <p:cNvPicPr>
            <a:picLocks noChangeAspect="1" noChangeArrowheads="1"/>
          </p:cNvPicPr>
          <p:nvPr/>
        </p:nvPicPr>
        <p:blipFill>
          <a:blip r:embed="rId3" cstate="print"/>
          <a:srcRect/>
          <a:stretch>
            <a:fillRect/>
          </a:stretch>
        </p:blipFill>
        <p:spPr bwMode="auto">
          <a:xfrm>
            <a:off x="35496" y="2384884"/>
            <a:ext cx="9073008" cy="22682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ubrik 1"/>
          <p:cNvSpPr>
            <a:spLocks noGrp="1"/>
          </p:cNvSpPr>
          <p:nvPr>
            <p:ph type="title" idx="4294967295"/>
          </p:nvPr>
        </p:nvSpPr>
        <p:spPr>
          <a:xfrm>
            <a:off x="755650" y="0"/>
            <a:ext cx="8388350" cy="785813"/>
          </a:xfrm>
        </p:spPr>
        <p:txBody>
          <a:bodyPr/>
          <a:lstStyle/>
          <a:p>
            <a:pPr eaLnBrk="1" hangingPunct="1"/>
            <a:r>
              <a:rPr lang="sv-SE" dirty="0" smtClean="0"/>
              <a:t>Trivia: Far Cry 3/4</a:t>
            </a:r>
          </a:p>
        </p:txBody>
      </p:sp>
      <p:sp>
        <p:nvSpPr>
          <p:cNvPr id="67587" name="Platshållare för innehåll 2"/>
          <p:cNvSpPr>
            <a:spLocks noGrp="1"/>
          </p:cNvSpPr>
          <p:nvPr>
            <p:ph idx="4294967295"/>
          </p:nvPr>
        </p:nvSpPr>
        <p:spPr>
          <a:xfrm>
            <a:off x="411163" y="836613"/>
            <a:ext cx="8264525" cy="4105275"/>
          </a:xfrm>
        </p:spPr>
        <p:txBody>
          <a:bodyPr anchor="t"/>
          <a:lstStyle/>
          <a:p>
            <a:pPr eaLnBrk="1" hangingPunct="1"/>
            <a:r>
              <a:rPr lang="sv-SE" sz="2000" dirty="0" smtClean="0"/>
              <a:t>En enklare lösning är att låta klienten bestämma en del saker som om man träffar och var man är någonstans</a:t>
            </a:r>
          </a:p>
          <a:p>
            <a:pPr eaLnBrk="1" hangingPunct="1"/>
            <a:r>
              <a:rPr lang="sv-SE" sz="2000" dirty="0" smtClean="0"/>
              <a:t>Detta kommer leda till att spelaren kommer känna att allt är </a:t>
            </a:r>
            <a:r>
              <a:rPr lang="sv-SE" sz="2000" dirty="0" err="1" smtClean="0"/>
              <a:t>responsivt</a:t>
            </a:r>
            <a:r>
              <a:rPr lang="sv-SE" sz="2000" dirty="0" smtClean="0"/>
              <a:t> och det spelaren ser stämmer</a:t>
            </a:r>
          </a:p>
          <a:p>
            <a:pPr eaLnBrk="1" hangingPunct="1"/>
            <a:r>
              <a:rPr lang="sv-SE" sz="2000" dirty="0" smtClean="0"/>
              <a:t>Battlefield, Call of duty (de flesta) och alla valve spel gör </a:t>
            </a:r>
            <a:r>
              <a:rPr lang="sv-SE" sz="2000" b="1" dirty="0" smtClean="0"/>
              <a:t>inte</a:t>
            </a:r>
            <a:r>
              <a:rPr lang="sv-SE" sz="2000" dirty="0" smtClean="0"/>
              <a:t> på dettta sättet</a:t>
            </a:r>
          </a:p>
          <a:p>
            <a:pPr lvl="1" eaLnBrk="1" hangingPunct="1"/>
            <a:r>
              <a:rPr lang="sv-SE" sz="1600" dirty="0" smtClean="0"/>
              <a:t>Dessa är skapade för E-Sport</a:t>
            </a:r>
          </a:p>
          <a:p>
            <a:pPr eaLnBrk="1" hangingPunct="1"/>
            <a:endParaRPr lang="sv-SE" sz="2000" dirty="0" smtClean="0"/>
          </a:p>
          <a:p>
            <a:pPr eaLnBrk="1" hangingPunct="1"/>
            <a:endParaRPr lang="sv-SE" sz="2000" dirty="0" smtClean="0"/>
          </a:p>
          <a:p>
            <a:pPr eaLnBrk="1" hangingPunct="1"/>
            <a:endParaRPr lang="sv-SE" sz="2000" dirty="0" smtClean="0"/>
          </a:p>
          <a:p>
            <a:pPr eaLnBrk="1" hangingPunct="1"/>
            <a:endParaRPr lang="sv-SE" sz="2000" dirty="0" smtClean="0"/>
          </a:p>
          <a:p>
            <a:pPr eaLnBrk="1" hangingPunct="1"/>
            <a:endParaRPr lang="sv-SE" sz="2000" dirty="0" smtClean="0"/>
          </a:p>
          <a:p>
            <a:pPr eaLnBrk="1" hangingPunct="1"/>
            <a:endParaRPr lang="sv-SE" sz="2000" dirty="0" smtClean="0"/>
          </a:p>
          <a:p>
            <a:pPr eaLnBrk="1" hangingPunct="1"/>
            <a:endParaRPr lang="sv-SE" sz="2000" dirty="0" smtClean="0"/>
          </a:p>
          <a:p>
            <a:pPr eaLnBrk="1" hangingPunct="1"/>
            <a:r>
              <a:rPr lang="sv-SE" sz="2000" dirty="0" smtClean="0">
                <a:sym typeface="Wingdings" pitchFamily="2" charset="2"/>
              </a:rPr>
              <a:t> Problem </a:t>
            </a:r>
            <a:endParaRPr lang="sv-SE" sz="20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Fusk</a:t>
            </a:r>
          </a:p>
        </p:txBody>
      </p:sp>
      <p:sp>
        <p:nvSpPr>
          <p:cNvPr id="69635" name="Platshållare för innehåll 2"/>
          <p:cNvSpPr>
            <a:spLocks noGrp="1"/>
          </p:cNvSpPr>
          <p:nvPr>
            <p:ph idx="4294967295"/>
          </p:nvPr>
        </p:nvSpPr>
        <p:spPr>
          <a:xfrm>
            <a:off x="411163" y="836613"/>
            <a:ext cx="8264525" cy="5472707"/>
          </a:xfrm>
        </p:spPr>
        <p:txBody>
          <a:bodyPr anchor="ctr"/>
          <a:lstStyle/>
          <a:p>
            <a:pPr eaLnBrk="1" hangingPunct="1"/>
            <a:r>
              <a:rPr lang="sv-SE" sz="2400" dirty="0" smtClean="0"/>
              <a:t>Risken för fusk är för stor när klienterna bestämmer</a:t>
            </a:r>
          </a:p>
          <a:p>
            <a:pPr eaLnBrk="1" hangingPunct="1"/>
            <a:r>
              <a:rPr lang="sv-SE" sz="2400" dirty="0" smtClean="0"/>
              <a:t>Även om vi har ”anti cheat” programmvara som måste köras om vi spelar t.ex. CounterStrike kan man fortfarande manipulera paket med en extra dator trafiken går igenom om vi hade bestämmanderätt på klienterna.</a:t>
            </a:r>
          </a:p>
          <a:p>
            <a:pPr eaLnBrk="1" hangingPunct="1"/>
            <a:r>
              <a:rPr lang="sv-SE" sz="2400" dirty="0" smtClean="0"/>
              <a:t>Ni kommer att köra dedikerade serverprogrammvara så det kommer att vara säkrare för dessa fusk. (vi kommer att gå igenom mer om detta senare i kursen)</a:t>
            </a:r>
          </a:p>
          <a:p>
            <a:pPr eaLnBrk="1" hangingPunct="1"/>
            <a:endParaRPr lang="sv-SE" sz="24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ubrik 1"/>
          <p:cNvSpPr>
            <a:spLocks noGrp="1"/>
          </p:cNvSpPr>
          <p:nvPr>
            <p:ph type="title"/>
          </p:nvPr>
        </p:nvSpPr>
        <p:spPr/>
        <p:txBody>
          <a:bodyPr/>
          <a:lstStyle/>
          <a:p>
            <a:pPr eaLnBrk="1" hangingPunct="1"/>
            <a:r>
              <a:rPr lang="sv-SE" cap="none" dirty="0" smtClean="0"/>
              <a:t>UPD – Garanterade meddelande</a:t>
            </a:r>
          </a:p>
        </p:txBody>
      </p:sp>
      <p:sp>
        <p:nvSpPr>
          <p:cNvPr id="3" name="Platshållare för text 2"/>
          <p:cNvSpPr>
            <a:spLocks noGrp="1"/>
          </p:cNvSpPr>
          <p:nvPr>
            <p:ph type="body" idx="1"/>
          </p:nvPr>
        </p:nvSpPr>
        <p:spPr/>
        <p:txBody>
          <a:bodyPr rtlCol="0">
            <a:normAutofit/>
          </a:bodyPr>
          <a:lstStyle/>
          <a:p>
            <a:pPr eaLnBrk="1" fontAlgn="auto" hangingPunct="1">
              <a:spcAft>
                <a:spcPts val="0"/>
              </a:spcAft>
              <a:buFont typeface="Arial" pitchFamily="34" charset="0"/>
              <a:buNone/>
              <a:defRPr/>
            </a:pPr>
            <a:endParaRPr lang="sv-SE"/>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Garantera meddelande</a:t>
            </a:r>
          </a:p>
        </p:txBody>
      </p:sp>
      <p:sp>
        <p:nvSpPr>
          <p:cNvPr id="69635" name="Platshållare för innehåll 2"/>
          <p:cNvSpPr>
            <a:spLocks noGrp="1"/>
          </p:cNvSpPr>
          <p:nvPr>
            <p:ph idx="4294967295"/>
          </p:nvPr>
        </p:nvSpPr>
        <p:spPr>
          <a:xfrm>
            <a:off x="411163" y="836613"/>
            <a:ext cx="8264525" cy="5472707"/>
          </a:xfrm>
        </p:spPr>
        <p:txBody>
          <a:bodyPr anchor="ctr"/>
          <a:lstStyle/>
          <a:p>
            <a:pPr eaLnBrk="1" hangingPunct="1"/>
            <a:r>
              <a:rPr lang="sv-SE" sz="2400" dirty="0" smtClean="0"/>
              <a:t>UPD är som sagt lite luring i och med att paket kan försvinna</a:t>
            </a:r>
          </a:p>
          <a:p>
            <a:pPr eaLnBrk="1" hangingPunct="1"/>
            <a:r>
              <a:rPr lang="sv-SE" sz="2400" dirty="0" smtClean="0"/>
              <a:t>Det enda vi kan garantera är att: Om </a:t>
            </a:r>
            <a:r>
              <a:rPr lang="sv-SE" sz="2400" b="1" dirty="0" smtClean="0"/>
              <a:t>ett</a:t>
            </a:r>
            <a:r>
              <a:rPr lang="sv-SE" sz="2400" dirty="0" smtClean="0"/>
              <a:t> paket kommer fram är paketet korrek (om det är mindre än vad IP lagret garanterar )</a:t>
            </a:r>
          </a:p>
          <a:p>
            <a:pPr eaLnBrk="1" hangingPunct="1"/>
            <a:r>
              <a:rPr lang="sv-SE" sz="2400" dirty="0" smtClean="0"/>
              <a:t>Notera </a:t>
            </a:r>
            <a:r>
              <a:rPr lang="sv-SE" sz="2400" b="1" dirty="0" smtClean="0"/>
              <a:t>ETT</a:t>
            </a:r>
            <a:r>
              <a:rPr lang="sv-SE" sz="2400" dirty="0" smtClean="0"/>
              <a:t> paket.</a:t>
            </a:r>
          </a:p>
          <a:p>
            <a:pPr eaLnBrk="1" hangingPunct="1"/>
            <a:r>
              <a:rPr lang="sv-SE" sz="2400" dirty="0" smtClean="0"/>
              <a:t>Delar vi upp ett meddelande i fler paket (&gt;512bytes) vet vi inte om paket #2 kommer fram. </a:t>
            </a:r>
            <a:endParaRPr lang="sv-SE" sz="2000" dirty="0" smtClean="0"/>
          </a:p>
          <a:p>
            <a:pPr eaLnBrk="1" hangingPunct="1"/>
            <a:endParaRPr lang="sv-SE" sz="2400" dirty="0" smtClean="0"/>
          </a:p>
          <a:p>
            <a:pPr eaLnBrk="1" hangingPunct="1"/>
            <a:r>
              <a:rPr lang="sv-SE" sz="2400" dirty="0" smtClean="0"/>
              <a:t>Med den informationen kan vi garantera att ett paket kommer fram </a:t>
            </a:r>
            <a:r>
              <a:rPr lang="sv-SE" sz="2400" dirty="0" smtClean="0">
                <a:sym typeface="Wingdings" pitchFamily="2" charset="2"/>
              </a:rPr>
              <a:t></a:t>
            </a:r>
            <a:endParaRPr lang="sv-SE" sz="2400" dirty="0" smtClean="0"/>
          </a:p>
          <a:p>
            <a:pPr eaLnBrk="1" hangingPunct="1"/>
            <a:endParaRPr lang="sv-SE" sz="24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ubrik 1"/>
          <p:cNvSpPr>
            <a:spLocks noGrp="1"/>
          </p:cNvSpPr>
          <p:nvPr>
            <p:ph type="title"/>
          </p:nvPr>
        </p:nvSpPr>
        <p:spPr/>
        <p:txBody>
          <a:bodyPr/>
          <a:lstStyle/>
          <a:p>
            <a:pPr eaLnBrk="1" hangingPunct="1"/>
            <a:r>
              <a:rPr lang="sv-SE" cap="none" dirty="0" smtClean="0"/>
              <a:t>NÄTVERK I SPEL</a:t>
            </a:r>
          </a:p>
        </p:txBody>
      </p:sp>
      <p:sp>
        <p:nvSpPr>
          <p:cNvPr id="3" name="Platshållare för text 2"/>
          <p:cNvSpPr>
            <a:spLocks noGrp="1"/>
          </p:cNvSpPr>
          <p:nvPr>
            <p:ph type="body" idx="1"/>
          </p:nvPr>
        </p:nvSpPr>
        <p:spPr/>
        <p:txBody>
          <a:bodyPr rtlCol="0">
            <a:normAutofit/>
          </a:bodyPr>
          <a:lstStyle/>
          <a:p>
            <a:pPr eaLnBrk="1" fontAlgn="auto" hangingPunct="1">
              <a:spcAft>
                <a:spcPts val="0"/>
              </a:spcAft>
              <a:buFont typeface="Arial" pitchFamily="34" charset="0"/>
              <a:buNone/>
              <a:defRPr/>
            </a:pPr>
            <a:endParaRPr lang="sv-S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Garantera meddelande</a:t>
            </a:r>
          </a:p>
        </p:txBody>
      </p:sp>
      <p:sp>
        <p:nvSpPr>
          <p:cNvPr id="69635" name="Platshållare för innehåll 2"/>
          <p:cNvSpPr>
            <a:spLocks noGrp="1"/>
          </p:cNvSpPr>
          <p:nvPr>
            <p:ph idx="4294967295"/>
          </p:nvPr>
        </p:nvSpPr>
        <p:spPr>
          <a:xfrm>
            <a:off x="411163" y="836613"/>
            <a:ext cx="8264525" cy="5472707"/>
          </a:xfrm>
        </p:spPr>
        <p:txBody>
          <a:bodyPr anchor="ctr"/>
          <a:lstStyle/>
          <a:p>
            <a:pPr eaLnBrk="1" hangingPunct="1"/>
            <a:r>
              <a:rPr lang="sv-SE" sz="2400" dirty="0" smtClean="0"/>
              <a:t>1. Skicka paket från </a:t>
            </a:r>
            <a:r>
              <a:rPr lang="sv-SE" sz="2400" dirty="0" smtClean="0">
                <a:solidFill>
                  <a:schemeClr val="tx2"/>
                </a:solidFill>
              </a:rPr>
              <a:t>servern</a:t>
            </a:r>
            <a:r>
              <a:rPr lang="sv-SE" sz="2400" dirty="0" smtClean="0"/>
              <a:t> som måste garanteras</a:t>
            </a:r>
          </a:p>
          <a:p>
            <a:pPr lvl="1" eaLnBrk="1" hangingPunct="1"/>
            <a:r>
              <a:rPr lang="sv-SE" sz="2000" dirty="0" smtClean="0"/>
              <a:t>Tagga paketet som ”viktigt”</a:t>
            </a:r>
          </a:p>
          <a:p>
            <a:pPr lvl="1" eaLnBrk="1" hangingPunct="1"/>
            <a:r>
              <a:rPr lang="sv-SE" sz="2000" dirty="0" smtClean="0"/>
              <a:t>CNetMessageImportant</a:t>
            </a:r>
          </a:p>
          <a:p>
            <a:pPr lvl="2" eaLnBrk="1" hangingPunct="1"/>
            <a:r>
              <a:rPr lang="sv-SE" sz="1600" dirty="0" smtClean="0"/>
              <a:t>Som ärver av CNetMessage, så slipper ni en myIsImportant bool</a:t>
            </a:r>
          </a:p>
          <a:p>
            <a:pPr eaLnBrk="1" hangingPunct="1"/>
            <a:r>
              <a:rPr lang="sv-SE" sz="2400" dirty="0" smtClean="0"/>
              <a:t>2. </a:t>
            </a:r>
            <a:r>
              <a:rPr lang="sv-SE" sz="2400" dirty="0" smtClean="0">
                <a:solidFill>
                  <a:srgbClr val="FF0000"/>
                </a:solidFill>
              </a:rPr>
              <a:t>Klienten</a:t>
            </a:r>
            <a:r>
              <a:rPr lang="sv-SE" sz="2400" dirty="0" smtClean="0"/>
              <a:t> får paketet och skickar </a:t>
            </a:r>
            <a:r>
              <a:rPr lang="sv-SE" sz="2400" dirty="0" smtClean="0">
                <a:solidFill>
                  <a:schemeClr val="tx2">
                    <a:lumMod val="75000"/>
                  </a:schemeClr>
                </a:solidFill>
              </a:rPr>
              <a:t>tillbaka</a:t>
            </a:r>
            <a:r>
              <a:rPr lang="sv-SE" sz="2400" dirty="0" smtClean="0"/>
              <a:t> att paketet har nått fram till </a:t>
            </a:r>
            <a:r>
              <a:rPr lang="sv-SE" sz="2400" dirty="0" smtClean="0">
                <a:solidFill>
                  <a:schemeClr val="tx2">
                    <a:lumMod val="75000"/>
                  </a:schemeClr>
                </a:solidFill>
              </a:rPr>
              <a:t>servern</a:t>
            </a:r>
            <a:r>
              <a:rPr lang="sv-SE" sz="2400" dirty="0" smtClean="0"/>
              <a:t>.</a:t>
            </a:r>
          </a:p>
          <a:p>
            <a:pPr eaLnBrk="1" hangingPunct="1"/>
            <a:r>
              <a:rPr lang="sv-SE" sz="2400" dirty="0" smtClean="0">
                <a:solidFill>
                  <a:schemeClr val="tx2">
                    <a:lumMod val="75000"/>
                  </a:schemeClr>
                </a:solidFill>
              </a:rPr>
              <a:t>Servern</a:t>
            </a:r>
            <a:r>
              <a:rPr lang="sv-SE" sz="2400" dirty="0" smtClean="0"/>
              <a:t> blir nöjd och vi kan gå vidare.</a:t>
            </a:r>
          </a:p>
          <a:p>
            <a:pPr eaLnBrk="1" hangingPunct="1"/>
            <a:r>
              <a:rPr lang="sv-SE" sz="2400" dirty="0" smtClean="0"/>
              <a:t>Skulle vi INTE få paketet på </a:t>
            </a:r>
            <a:r>
              <a:rPr lang="sv-SE" sz="2400" dirty="0" smtClean="0">
                <a:solidFill>
                  <a:srgbClr val="FF0000"/>
                </a:solidFill>
              </a:rPr>
              <a:t>klienten</a:t>
            </a:r>
            <a:r>
              <a:rPr lang="sv-SE" sz="2400" dirty="0" smtClean="0"/>
              <a:t> skickar heller inte klienten att det nått fram till </a:t>
            </a:r>
            <a:r>
              <a:rPr lang="sv-SE" sz="2400" dirty="0" smtClean="0">
                <a:solidFill>
                  <a:schemeClr val="tx2">
                    <a:lumMod val="75000"/>
                  </a:schemeClr>
                </a:solidFill>
              </a:rPr>
              <a:t>servern</a:t>
            </a:r>
            <a:r>
              <a:rPr lang="sv-SE" sz="2400" dirty="0" smtClean="0"/>
              <a:t>.</a:t>
            </a:r>
          </a:p>
          <a:p>
            <a:pPr eaLnBrk="1" hangingPunct="1"/>
            <a:r>
              <a:rPr lang="sv-SE" sz="2400" dirty="0" smtClean="0"/>
              <a:t>Servern får då en timeout på paketet och försöker skicka det igen. </a:t>
            </a:r>
          </a:p>
          <a:p>
            <a:pPr eaLnBrk="1" hangingPunct="1"/>
            <a:r>
              <a:rPr lang="sv-SE" sz="2400" dirty="0" smtClean="0"/>
              <a:t>Gå inte det efter ~5 försök får vi vidta åtgärder (slänga ut klienten från spelet?)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Garantera meddelande</a:t>
            </a:r>
          </a:p>
        </p:txBody>
      </p:sp>
      <p:sp>
        <p:nvSpPr>
          <p:cNvPr id="69635" name="Platshållare för innehåll 2"/>
          <p:cNvSpPr>
            <a:spLocks noGrp="1"/>
          </p:cNvSpPr>
          <p:nvPr>
            <p:ph idx="4294967295"/>
          </p:nvPr>
        </p:nvSpPr>
        <p:spPr>
          <a:xfrm>
            <a:off x="411163" y="836613"/>
            <a:ext cx="8264525" cy="5472707"/>
          </a:xfrm>
        </p:spPr>
        <p:txBody>
          <a:bodyPr anchor="t"/>
          <a:lstStyle/>
          <a:p>
            <a:pPr eaLnBrk="1" hangingPunct="1"/>
            <a:r>
              <a:rPr lang="sv-SE" sz="2000" dirty="0" smtClean="0">
                <a:sym typeface="Wingdings" pitchFamily="2" charset="2"/>
              </a:rPr>
              <a:t>Vi har nu ett garanterat meddelande</a:t>
            </a:r>
          </a:p>
          <a:p>
            <a:pPr eaLnBrk="1" hangingPunct="1"/>
            <a:endParaRPr lang="sv-SE" sz="2000" dirty="0" smtClean="0">
              <a:sym typeface="Wingdings" pitchFamily="2" charset="2"/>
            </a:endParaRPr>
          </a:p>
          <a:p>
            <a:pPr eaLnBrk="1" hangingPunct="1"/>
            <a:r>
              <a:rPr lang="sv-SE" sz="2000" dirty="0" smtClean="0">
                <a:sym typeface="Wingdings" pitchFamily="2" charset="2"/>
              </a:rPr>
              <a:t>I detta fallet kommer servern alltid få ditt meddelande</a:t>
            </a:r>
          </a:p>
          <a:p>
            <a:pPr lvl="1" eaLnBrk="1" hangingPunct="1"/>
            <a:r>
              <a:rPr lang="sv-SE" sz="1600" dirty="0" smtClean="0">
                <a:sym typeface="Wingdings" pitchFamily="2" charset="2"/>
              </a:rPr>
              <a:t>Om vi kan kontakta servern över huvud taget</a:t>
            </a:r>
          </a:p>
          <a:p>
            <a:pPr eaLnBrk="1" hangingPunct="1"/>
            <a:r>
              <a:rPr lang="sv-SE" sz="2000" dirty="0" smtClean="0">
                <a:sym typeface="Wingdings" pitchFamily="2" charset="2"/>
              </a:rPr>
              <a:t>Vi behöver då alltså inte tagga serverns svar som viktigt</a:t>
            </a:r>
          </a:p>
          <a:p>
            <a:pPr eaLnBrk="1" hangingPunct="1"/>
            <a:r>
              <a:rPr lang="sv-SE" sz="2000" dirty="0" smtClean="0">
                <a:sym typeface="Wingdings" pitchFamily="2" charset="2"/>
              </a:rPr>
              <a:t>Detta för att om servers svar skulle gå förlorat skickar vi ett meddelande till från klienten.</a:t>
            </a:r>
          </a:p>
          <a:p>
            <a:pPr eaLnBrk="1" hangingPunct="1"/>
            <a:r>
              <a:rPr lang="sv-SE" sz="2000" dirty="0" smtClean="0">
                <a:sym typeface="Wingdings" pitchFamily="2" charset="2"/>
              </a:rPr>
              <a:t>Klienten blir inte nöjd sålänge vi inte har fått ett svar!</a:t>
            </a:r>
          </a:p>
          <a:p>
            <a:pPr eaLnBrk="1" hangingPunct="1"/>
            <a:endParaRPr lang="sv-SE" sz="2000" dirty="0" smtClean="0">
              <a:sym typeface="Wingdings" pitchFamily="2" charset="2"/>
            </a:endParaRPr>
          </a:p>
          <a:p>
            <a:pPr eaLnBrk="1" hangingPunct="1"/>
            <a:r>
              <a:rPr lang="sv-SE" sz="2000" dirty="0" smtClean="0">
                <a:sym typeface="Wingdings" pitchFamily="2" charset="2"/>
              </a:rPr>
              <a:t>Viktiga meddelande blir desvärre ganska mycket ”dyrare”, så tagga inte meddelanden som viktiga bara för att ni kan.</a:t>
            </a:r>
          </a:p>
          <a:p>
            <a:pPr eaLnBrk="1" hangingPunct="1"/>
            <a:endParaRPr lang="sv-SE" sz="2000" dirty="0" smtClean="0">
              <a:sym typeface="Wingdings" pitchFamily="2" charset="2"/>
            </a:endParaRPr>
          </a:p>
          <a:p>
            <a:pPr marL="457200" indent="-457200" eaLnBrk="1" hangingPunct="1">
              <a:buNone/>
            </a:pPr>
            <a:endParaRPr lang="sv-SE" sz="2000" dirty="0" smtClean="0"/>
          </a:p>
          <a:p>
            <a:pPr eaLnBrk="1" hangingPunct="1"/>
            <a:endParaRPr lang="sv-SE"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Meddelandetyper</a:t>
            </a:r>
          </a:p>
        </p:txBody>
      </p:sp>
      <p:sp>
        <p:nvSpPr>
          <p:cNvPr id="69635" name="Platshållare för innehåll 2"/>
          <p:cNvSpPr>
            <a:spLocks noGrp="1"/>
          </p:cNvSpPr>
          <p:nvPr>
            <p:ph idx="4294967295"/>
          </p:nvPr>
        </p:nvSpPr>
        <p:spPr>
          <a:xfrm>
            <a:off x="411163" y="836613"/>
            <a:ext cx="8264525" cy="5472707"/>
          </a:xfrm>
        </p:spPr>
        <p:txBody>
          <a:bodyPr anchor="t"/>
          <a:lstStyle/>
          <a:p>
            <a:pPr eaLnBrk="1" hangingPunct="1"/>
            <a:r>
              <a:rPr lang="sv-SE" sz="2000" dirty="0" smtClean="0">
                <a:sym typeface="Wingdings" pitchFamily="2" charset="2"/>
              </a:rPr>
              <a:t>Oviktiga meddelanden:</a:t>
            </a:r>
            <a:endParaRPr lang="sv-SE" sz="1600" dirty="0" smtClean="0">
              <a:sym typeface="Wingdings" pitchFamily="2" charset="2"/>
            </a:endParaRPr>
          </a:p>
          <a:p>
            <a:pPr lvl="1" eaLnBrk="1" hangingPunct="1"/>
            <a:r>
              <a:rPr lang="sv-SE" sz="1600" dirty="0" smtClean="0">
                <a:sym typeface="Wingdings" pitchFamily="2" charset="2"/>
              </a:rPr>
              <a:t>Orientation, skickas ofta</a:t>
            </a:r>
          </a:p>
          <a:p>
            <a:pPr lvl="1" eaLnBrk="1" hangingPunct="1"/>
            <a:r>
              <a:rPr lang="sv-SE" sz="1600" dirty="0" smtClean="0">
                <a:sym typeface="Wingdings" pitchFamily="2" charset="2"/>
              </a:rPr>
              <a:t>Video stream</a:t>
            </a:r>
          </a:p>
          <a:p>
            <a:pPr lvl="1" eaLnBrk="1" hangingPunct="1"/>
            <a:r>
              <a:rPr lang="sv-SE" sz="1600" dirty="0" smtClean="0">
                <a:sym typeface="Wingdings" pitchFamily="2" charset="2"/>
              </a:rPr>
              <a:t>Audio stream</a:t>
            </a:r>
          </a:p>
          <a:p>
            <a:pPr eaLnBrk="1" hangingPunct="1"/>
            <a:endParaRPr lang="sv-SE" sz="2000" dirty="0" smtClean="0">
              <a:sym typeface="Wingdings" pitchFamily="2" charset="2"/>
            </a:endParaRPr>
          </a:p>
          <a:p>
            <a:pPr eaLnBrk="1" hangingPunct="1"/>
            <a:r>
              <a:rPr lang="sv-SE" sz="2000" dirty="0" smtClean="0">
                <a:sym typeface="Wingdings" pitchFamily="2" charset="2"/>
              </a:rPr>
              <a:t>Viktiga meddelanden</a:t>
            </a:r>
          </a:p>
          <a:p>
            <a:pPr lvl="1" eaLnBrk="1" hangingPunct="1"/>
            <a:r>
              <a:rPr lang="sv-SE" sz="1600" dirty="0" smtClean="0">
                <a:sym typeface="Wingdings" pitchFamily="2" charset="2"/>
              </a:rPr>
              <a:t>Skjuta</a:t>
            </a:r>
          </a:p>
          <a:p>
            <a:pPr lvl="1" eaLnBrk="1" hangingPunct="1"/>
            <a:r>
              <a:rPr lang="sv-SE" sz="1600" dirty="0" smtClean="0">
                <a:sym typeface="Wingdings" pitchFamily="2" charset="2"/>
              </a:rPr>
              <a:t>Hälsa</a:t>
            </a:r>
          </a:p>
          <a:p>
            <a:pPr lvl="1" eaLnBrk="1" hangingPunct="1"/>
            <a:r>
              <a:rPr lang="sv-SE" sz="1600" dirty="0" smtClean="0">
                <a:sym typeface="Wingdings" pitchFamily="2" charset="2"/>
              </a:rPr>
              <a:t>Chatt</a:t>
            </a:r>
          </a:p>
          <a:p>
            <a:pPr lvl="1" eaLnBrk="1" hangingPunct="1"/>
            <a:r>
              <a:rPr lang="sv-SE" sz="1600" dirty="0" smtClean="0">
                <a:sym typeface="Wingdings" pitchFamily="2" charset="2"/>
              </a:rPr>
              <a:t>Dörrar som öppnas/stängs</a:t>
            </a:r>
          </a:p>
          <a:p>
            <a:pPr eaLnBrk="1" hangingPunct="1"/>
            <a:endParaRPr lang="sv-SE" sz="2000" dirty="0" smtClean="0">
              <a:sym typeface="Wingdings" pitchFamily="2" charset="2"/>
            </a:endParaRPr>
          </a:p>
          <a:p>
            <a:pPr marL="457200" indent="-457200" eaLnBrk="1" hangingPunct="1">
              <a:buNone/>
            </a:pPr>
            <a:endParaRPr lang="sv-SE" sz="2000" dirty="0" smtClean="0"/>
          </a:p>
          <a:p>
            <a:pPr eaLnBrk="1" hangingPunct="1"/>
            <a:endParaRPr lang="sv-SE"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rtlCol="0">
            <a:normAutofit/>
          </a:bodyPr>
          <a:lstStyle/>
          <a:p>
            <a:pPr eaLnBrk="1" fontAlgn="auto" hangingPunct="1">
              <a:spcAft>
                <a:spcPts val="0"/>
              </a:spcAft>
              <a:defRPr/>
            </a:pPr>
            <a:r>
              <a:rPr lang="sv-SE" dirty="0" smtClean="0"/>
              <a:t>FIN</a:t>
            </a:r>
            <a:br>
              <a:rPr lang="sv-SE" dirty="0" smtClean="0"/>
            </a:br>
            <a:r>
              <a:rPr lang="sv-SE" sz="2800" dirty="0" smtClean="0">
                <a:sym typeface="Wingdings" pitchFamily="2" charset="2"/>
              </a:rPr>
              <a:t>Uppgift 3</a:t>
            </a:r>
            <a:endParaRPr lang="sv-SE" dirty="0"/>
          </a:p>
        </p:txBody>
      </p:sp>
      <p:sp>
        <p:nvSpPr>
          <p:cNvPr id="3" name="Platshållare för text 2"/>
          <p:cNvSpPr>
            <a:spLocks noGrp="1"/>
          </p:cNvSpPr>
          <p:nvPr>
            <p:ph type="body" idx="1"/>
          </p:nvPr>
        </p:nvSpPr>
        <p:spPr/>
        <p:txBody>
          <a:bodyPr rtlCol="0">
            <a:normAutofit/>
          </a:bodyPr>
          <a:lstStyle/>
          <a:p>
            <a:pPr eaLnBrk="1" fontAlgn="auto" hangingPunct="1">
              <a:spcAft>
                <a:spcPts val="0"/>
              </a:spcAft>
              <a:buFont typeface="Arial" pitchFamily="34" charset="0"/>
              <a:buNone/>
              <a:defRPr/>
            </a:pPr>
            <a:endParaRPr lang="sv-S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p:cNvSpPr>
            <a:spLocks noGrp="1"/>
          </p:cNvSpPr>
          <p:nvPr>
            <p:ph type="body" idx="1"/>
          </p:nvPr>
        </p:nvSpPr>
        <p:spPr/>
        <p:txBody>
          <a:bodyPr rtlCol="0">
            <a:normAutofit/>
          </a:bodyPr>
          <a:lstStyle/>
          <a:p>
            <a:pPr eaLnBrk="1" fontAlgn="auto" hangingPunct="1">
              <a:spcAft>
                <a:spcPts val="0"/>
              </a:spcAft>
              <a:buFont typeface="Arial" pitchFamily="34" charset="0"/>
              <a:buNone/>
              <a:defRPr/>
            </a:pPr>
            <a:endParaRPr lang="sv-SE" dirty="0"/>
          </a:p>
        </p:txBody>
      </p:sp>
      <p:sp>
        <p:nvSpPr>
          <p:cNvPr id="4" name="Rubrik 3"/>
          <p:cNvSpPr>
            <a:spLocks noGrp="1"/>
          </p:cNvSpPr>
          <p:nvPr>
            <p:ph type="title"/>
          </p:nvPr>
        </p:nvSpPr>
        <p:spPr/>
        <p:txBody>
          <a:bodyPr/>
          <a:lstStyle/>
          <a:p>
            <a:endParaRPr lang="en-US" dirty="0"/>
          </a:p>
        </p:txBody>
      </p:sp>
      <p:pic>
        <p:nvPicPr>
          <p:cNvPr id="1026" name="Picture 2" descr="C:\Users\gral1\Desktop\Pong.png"/>
          <p:cNvPicPr>
            <a:picLocks noChangeAspect="1" noChangeArrowheads="1"/>
          </p:cNvPicPr>
          <p:nvPr/>
        </p:nvPicPr>
        <p:blipFill>
          <a:blip r:embed="rId3" cstate="print"/>
          <a:srcRect/>
          <a:stretch>
            <a:fillRect/>
          </a:stretch>
        </p:blipFill>
        <p:spPr bwMode="auto">
          <a:xfrm>
            <a:off x="0" y="764704"/>
            <a:ext cx="9144000" cy="583264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ubrik 1"/>
          <p:cNvSpPr>
            <a:spLocks noGrp="1"/>
          </p:cNvSpPr>
          <p:nvPr>
            <p:ph type="title" idx="4294967295"/>
          </p:nvPr>
        </p:nvSpPr>
        <p:spPr>
          <a:xfrm>
            <a:off x="755650" y="0"/>
            <a:ext cx="8388350" cy="785813"/>
          </a:xfrm>
        </p:spPr>
        <p:txBody>
          <a:bodyPr/>
          <a:lstStyle/>
          <a:p>
            <a:pPr eaLnBrk="1" hangingPunct="1"/>
            <a:r>
              <a:rPr lang="sv-SE" dirty="0" smtClean="0"/>
              <a:t>Uppgift</a:t>
            </a:r>
          </a:p>
        </p:txBody>
      </p:sp>
      <p:sp>
        <p:nvSpPr>
          <p:cNvPr id="69635" name="Platshållare för innehåll 2"/>
          <p:cNvSpPr>
            <a:spLocks noGrp="1"/>
          </p:cNvSpPr>
          <p:nvPr>
            <p:ph idx="4294967295"/>
          </p:nvPr>
        </p:nvSpPr>
        <p:spPr>
          <a:xfrm>
            <a:off x="411163" y="836613"/>
            <a:ext cx="8264525" cy="5472707"/>
          </a:xfrm>
        </p:spPr>
        <p:txBody>
          <a:bodyPr anchor="t"/>
          <a:lstStyle/>
          <a:p>
            <a:pPr eaLnBrk="1" hangingPunct="1"/>
            <a:r>
              <a:rPr lang="sv-SE" sz="2000" dirty="0" smtClean="0"/>
              <a:t>Jag och Adam vill spela Pong mot varandra</a:t>
            </a:r>
          </a:p>
          <a:p>
            <a:pPr eaLnBrk="1" hangingPunct="1"/>
            <a:r>
              <a:rPr lang="sv-SE" sz="2000" dirty="0" smtClean="0"/>
              <a:t>Så ni ska göra Pong nätverkat!</a:t>
            </a:r>
          </a:p>
          <a:p>
            <a:pPr eaLnBrk="1" hangingPunct="1"/>
            <a:r>
              <a:rPr lang="sv-SE" sz="2000" dirty="0" smtClean="0"/>
              <a:t>Tänk på följande:</a:t>
            </a:r>
          </a:p>
          <a:p>
            <a:pPr eaLnBrk="1" hangingPunct="1"/>
            <a:r>
              <a:rPr lang="sv-SE" sz="2000" dirty="0" smtClean="0"/>
              <a:t>All logik på servern!</a:t>
            </a:r>
          </a:p>
          <a:p>
            <a:pPr lvl="1" eaLnBrk="1" hangingPunct="1"/>
            <a:r>
              <a:rPr lang="sv-SE" sz="1800" dirty="0" smtClean="0"/>
              <a:t>Spelarnas positioner</a:t>
            </a:r>
          </a:p>
          <a:p>
            <a:pPr lvl="1" eaLnBrk="1" hangingPunct="1"/>
            <a:r>
              <a:rPr lang="sv-SE" sz="1800" dirty="0" smtClean="0"/>
              <a:t>Bollens position</a:t>
            </a:r>
          </a:p>
          <a:p>
            <a:pPr lvl="1" eaLnBrk="1" hangingPunct="1"/>
            <a:r>
              <a:rPr lang="sv-SE" sz="1800" dirty="0" smtClean="0"/>
              <a:t>Score</a:t>
            </a:r>
          </a:p>
          <a:p>
            <a:pPr eaLnBrk="1" hangingPunct="1"/>
            <a:r>
              <a:rPr lang="sv-SE" sz="2000" dirty="0" smtClean="0"/>
              <a:t>All grafik på klienterna</a:t>
            </a:r>
          </a:p>
          <a:p>
            <a:pPr eaLnBrk="1" hangingPunct="1"/>
            <a:r>
              <a:rPr lang="sv-SE" sz="2000" dirty="0" smtClean="0"/>
              <a:t>All input på klienterna</a:t>
            </a:r>
          </a:p>
          <a:p>
            <a:pPr lvl="1" eaLnBrk="1" hangingPunct="1"/>
            <a:r>
              <a:rPr lang="sv-SE" sz="1800" dirty="0" smtClean="0"/>
              <a:t>Skicka endast UPP, NER för gameplay</a:t>
            </a:r>
          </a:p>
          <a:p>
            <a:pPr lvl="1" eaLnBrk="1" hangingPunct="1"/>
            <a:r>
              <a:rPr lang="sv-SE" sz="1800" dirty="0" smtClean="0"/>
              <a:t>Interpolera positioner så inte bollen hackar fram.</a:t>
            </a:r>
          </a:p>
          <a:p>
            <a:pPr lvl="1" eaLnBrk="1" hangingPunct="1"/>
            <a:r>
              <a:rPr lang="sv-SE" sz="1800" dirty="0" smtClean="0"/>
              <a:t>Lägg logiken ett par ms bak i tiden så ni kan göra snygga interpoleringar</a:t>
            </a:r>
          </a:p>
          <a:p>
            <a:pPr lvl="1" eaLnBrk="1" hangingPunct="1"/>
            <a:endParaRPr lang="sv-SE" sz="1800" dirty="0" smtClean="0"/>
          </a:p>
          <a:p>
            <a:pPr eaLnBrk="1" hangingPunct="1"/>
            <a:endParaRPr lang="sv-SE" sz="20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rtlCol="0">
            <a:normAutofit/>
          </a:bodyPr>
          <a:lstStyle/>
          <a:p>
            <a:pPr eaLnBrk="1" fontAlgn="auto" hangingPunct="1">
              <a:spcAft>
                <a:spcPts val="0"/>
              </a:spcAft>
              <a:defRPr/>
            </a:pPr>
            <a:r>
              <a:rPr lang="sv-SE" smtClean="0"/>
              <a:t>Frågor</a:t>
            </a:r>
            <a:endParaRPr lang="sv-SE" dirty="0"/>
          </a:p>
        </p:txBody>
      </p:sp>
      <p:sp>
        <p:nvSpPr>
          <p:cNvPr id="4" name="Rektangel 3"/>
          <p:cNvSpPr/>
          <p:nvPr/>
        </p:nvSpPr>
        <p:spPr>
          <a:xfrm>
            <a:off x="2267744" y="908720"/>
            <a:ext cx="4572000" cy="2462213"/>
          </a:xfrm>
          <a:prstGeom prst="rect">
            <a:avLst/>
          </a:prstGeom>
        </p:spPr>
        <p:txBody>
          <a:bodyPr>
            <a:spAutoFit/>
          </a:bodyPr>
          <a:lstStyle/>
          <a:p>
            <a:pPr algn="ctr" eaLnBrk="1" hangingPunct="1">
              <a:spcBef>
                <a:spcPct val="50000"/>
              </a:spcBef>
            </a:pPr>
            <a:r>
              <a:rPr lang="sv-SE" sz="2800" b="1" dirty="0" smtClean="0">
                <a:solidFill>
                  <a:srgbClr val="4C4946"/>
                </a:solidFill>
              </a:rPr>
              <a:t>Läxa</a:t>
            </a:r>
            <a:r>
              <a:rPr lang="sv-SE" sz="2800" dirty="0" smtClean="0">
                <a:solidFill>
                  <a:srgbClr val="4C4946"/>
                </a:solidFill>
              </a:rPr>
              <a:t> </a:t>
            </a:r>
          </a:p>
          <a:p>
            <a:pPr algn="ctr" eaLnBrk="1" hangingPunct="1">
              <a:spcBef>
                <a:spcPct val="50000"/>
              </a:spcBef>
            </a:pPr>
            <a:r>
              <a:rPr lang="sv-SE" dirty="0" smtClean="0">
                <a:solidFill>
                  <a:srgbClr val="4C4946"/>
                </a:solidFill>
              </a:rPr>
              <a:t>https://developer.valvesoftware.com/wiki/Source_Multiplayer_Networking</a:t>
            </a:r>
          </a:p>
          <a:p>
            <a:pPr eaLnBrk="1" hangingPunct="1">
              <a:spcBef>
                <a:spcPct val="50000"/>
              </a:spcBef>
              <a:buFontTx/>
              <a:buChar char="•"/>
            </a:pPr>
            <a:endParaRPr lang="sv-SE" dirty="0" smtClean="0">
              <a:solidFill>
                <a:srgbClr val="4C4946"/>
              </a:solidFill>
              <a:hlinkClick r:id="rId3"/>
            </a:endParaRPr>
          </a:p>
          <a:p>
            <a:pPr algn="ctr" eaLnBrk="1" hangingPunct="1">
              <a:spcBef>
                <a:spcPct val="50000"/>
              </a:spcBef>
            </a:pPr>
            <a:r>
              <a:rPr lang="sv-SE" dirty="0" smtClean="0">
                <a:solidFill>
                  <a:srgbClr val="4C4946"/>
                </a:solidFill>
                <a:hlinkClick r:id="rId4"/>
              </a:rPr>
              <a:t>gustav@thegameassembly.com</a:t>
            </a:r>
            <a:endParaRPr lang="sv-SE" dirty="0" smtClean="0">
              <a:solidFill>
                <a:srgbClr val="4C4946"/>
              </a:solidFill>
            </a:endParaRPr>
          </a:p>
          <a:p>
            <a:pPr algn="ctr" eaLnBrk="1" hangingPunct="1">
              <a:spcBef>
                <a:spcPct val="50000"/>
              </a:spcBef>
            </a:pPr>
            <a:r>
              <a:rPr lang="sv-SE" dirty="0" smtClean="0">
                <a:solidFill>
                  <a:srgbClr val="4C4946"/>
                </a:solidFill>
              </a:rPr>
              <a:t>Ralmark_tga @ skype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ubrik 1"/>
          <p:cNvSpPr>
            <a:spLocks noGrp="1"/>
          </p:cNvSpPr>
          <p:nvPr>
            <p:ph type="title"/>
          </p:nvPr>
        </p:nvSpPr>
        <p:spPr>
          <a:xfrm>
            <a:off x="755650" y="0"/>
            <a:ext cx="8388350" cy="785813"/>
          </a:xfrm>
        </p:spPr>
        <p:txBody>
          <a:bodyPr/>
          <a:lstStyle/>
          <a:p>
            <a:pPr eaLnBrk="1" hangingPunct="1"/>
            <a:r>
              <a:rPr lang="sv-SE" dirty="0" smtClean="0"/>
              <a:t>Problem</a:t>
            </a:r>
          </a:p>
        </p:txBody>
      </p:sp>
      <p:sp>
        <p:nvSpPr>
          <p:cNvPr id="18434" name="Platshållare för innehåll 2"/>
          <p:cNvSpPr>
            <a:spLocks noGrp="1"/>
          </p:cNvSpPr>
          <p:nvPr>
            <p:ph idx="1"/>
          </p:nvPr>
        </p:nvSpPr>
        <p:spPr>
          <a:xfrm>
            <a:off x="411163" y="980728"/>
            <a:ext cx="8264525" cy="5543896"/>
          </a:xfrm>
        </p:spPr>
        <p:txBody>
          <a:bodyPr anchor="ctr"/>
          <a:lstStyle/>
          <a:p>
            <a:pPr eaLnBrk="1" hangingPunct="1"/>
            <a:r>
              <a:rPr lang="sv-SE" sz="2400" dirty="0" smtClean="0"/>
              <a:t>Vad har vi för problem med nätverk i spel?</a:t>
            </a:r>
          </a:p>
          <a:p>
            <a:pPr lvl="1" eaLnBrk="1" hangingPunct="1"/>
            <a:r>
              <a:rPr lang="sv-SE" sz="2000" dirty="0" smtClean="0"/>
              <a:t>Latency</a:t>
            </a:r>
          </a:p>
          <a:p>
            <a:pPr lvl="2" eaLnBrk="1" hangingPunct="1"/>
            <a:r>
              <a:rPr lang="sv-SE" sz="1600" dirty="0" smtClean="0"/>
              <a:t>Lag</a:t>
            </a:r>
          </a:p>
          <a:p>
            <a:pPr lvl="3" eaLnBrk="1" hangingPunct="1"/>
            <a:r>
              <a:rPr lang="sv-SE" sz="1200" dirty="0" smtClean="0"/>
              <a:t>Dåliga uppkopplingar</a:t>
            </a:r>
          </a:p>
          <a:p>
            <a:pPr lvl="4" eaLnBrk="1" hangingPunct="1"/>
            <a:r>
              <a:rPr lang="sv-SE" sz="1200" dirty="0" smtClean="0"/>
              <a:t>Dåliga servrar</a:t>
            </a:r>
          </a:p>
          <a:p>
            <a:pPr lvl="4" eaLnBrk="1" hangingPunct="1"/>
            <a:r>
              <a:rPr lang="sv-SE" sz="1200" dirty="0" smtClean="0"/>
              <a:t>Dåliga linor</a:t>
            </a:r>
          </a:p>
          <a:p>
            <a:pPr lvl="4" eaLnBrk="1" hangingPunct="1"/>
            <a:r>
              <a:rPr lang="sv-SE" sz="1200" dirty="0" smtClean="0"/>
              <a:t>Wifi</a:t>
            </a:r>
          </a:p>
          <a:p>
            <a:pPr lvl="3" eaLnBrk="1" hangingPunct="1"/>
            <a:r>
              <a:rPr lang="sv-SE" sz="1200" dirty="0" smtClean="0"/>
              <a:t>Användare som använder annat än spelet som datatrafik</a:t>
            </a:r>
          </a:p>
          <a:p>
            <a:pPr lvl="4" eaLnBrk="1" hangingPunct="1"/>
            <a:r>
              <a:rPr lang="sv-SE" sz="1200" dirty="0" smtClean="0"/>
              <a:t>Streaming</a:t>
            </a:r>
          </a:p>
          <a:p>
            <a:pPr lvl="4" eaLnBrk="1" hangingPunct="1"/>
            <a:r>
              <a:rPr lang="sv-SE" sz="1200" dirty="0" smtClean="0"/>
              <a:t>Torrents</a:t>
            </a:r>
          </a:p>
          <a:p>
            <a:pPr lvl="4" eaLnBrk="1" hangingPunct="1"/>
            <a:r>
              <a:rPr lang="sv-SE" sz="1200" dirty="0" smtClean="0"/>
              <a:t>Youtubekatter</a:t>
            </a:r>
          </a:p>
          <a:p>
            <a:pPr lvl="1" eaLnBrk="1" hangingPunct="1"/>
            <a:r>
              <a:rPr lang="sv-SE" sz="2000" dirty="0" smtClean="0"/>
              <a:t>Fusk</a:t>
            </a:r>
          </a:p>
          <a:p>
            <a:pPr lvl="2" eaLnBrk="1" hangingPunct="1"/>
            <a:r>
              <a:rPr lang="sv-SE" sz="1600" dirty="0" smtClean="0"/>
              <a:t>Spel börjar gå mot sport</a:t>
            </a:r>
          </a:p>
          <a:p>
            <a:pPr lvl="3" eaLnBrk="1" hangingPunct="1"/>
            <a:r>
              <a:rPr lang="sv-SE" sz="1200" dirty="0" smtClean="0"/>
              <a:t>En hel del pengar inblandat</a:t>
            </a:r>
          </a:p>
          <a:p>
            <a:pPr lvl="2" eaLnBrk="1" hangingPunct="1"/>
            <a:r>
              <a:rPr lang="sv-SE" sz="1600" dirty="0" smtClean="0"/>
              <a:t>Speltitlar går mot sin död med hjälp av fuskare</a:t>
            </a:r>
          </a:p>
          <a:p>
            <a:pPr lvl="1" eaLnBrk="1" hangingPunct="1"/>
            <a:endParaRPr lang="sv-SE" sz="2000" dirty="0" smtClean="0"/>
          </a:p>
          <a:p>
            <a:pPr lvl="1" eaLnBrk="1" hangingPunct="1"/>
            <a:r>
              <a:rPr lang="sv-SE" sz="2000" dirty="0" smtClean="0"/>
              <a:t>Spelkänslan</a:t>
            </a:r>
          </a:p>
          <a:p>
            <a:pPr lvl="2" eaLnBrk="1" hangingPunct="1"/>
            <a:r>
              <a:rPr lang="sv-SE" sz="1600" dirty="0" smtClean="0"/>
              <a:t>Vi är långt ifrån med att få 1:1 mot att spela singleplayer</a:t>
            </a:r>
          </a:p>
          <a:p>
            <a:pPr lvl="2" eaLnBrk="1" hangingPunct="1"/>
            <a:r>
              <a:rPr lang="sv-SE" sz="1600" dirty="0" smtClean="0"/>
              <a:t>Men nära nog med hjälp av olika tekniker</a:t>
            </a:r>
          </a:p>
          <a:p>
            <a:pPr lvl="1" eaLnBrk="1" hangingPunct="1"/>
            <a:endParaRPr lang="sv-SE" sz="2000" dirty="0" smtClean="0"/>
          </a:p>
          <a:p>
            <a:pPr eaLnBrk="1" hangingPunct="1"/>
            <a:endParaRPr lang="sv-SE" sz="24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ubrik 1"/>
          <p:cNvSpPr>
            <a:spLocks noGrp="1"/>
          </p:cNvSpPr>
          <p:nvPr>
            <p:ph type="title" idx="4294967295"/>
          </p:nvPr>
        </p:nvSpPr>
        <p:spPr>
          <a:xfrm>
            <a:off x="755650" y="0"/>
            <a:ext cx="8388350" cy="785813"/>
          </a:xfrm>
        </p:spPr>
        <p:txBody>
          <a:bodyPr/>
          <a:lstStyle/>
          <a:p>
            <a:pPr eaLnBrk="1" hangingPunct="1"/>
            <a:r>
              <a:rPr lang="sv-SE" dirty="0" err="1" smtClean="0"/>
              <a:t>Latency</a:t>
            </a:r>
            <a:endParaRPr lang="sv-SE" dirty="0" smtClean="0"/>
          </a:p>
        </p:txBody>
      </p:sp>
      <p:sp>
        <p:nvSpPr>
          <p:cNvPr id="57347" name="Platshållare för innehåll 2"/>
          <p:cNvSpPr>
            <a:spLocks noGrp="1"/>
          </p:cNvSpPr>
          <p:nvPr>
            <p:ph idx="4294967295"/>
          </p:nvPr>
        </p:nvSpPr>
        <p:spPr>
          <a:xfrm>
            <a:off x="411163" y="836613"/>
            <a:ext cx="8264525" cy="5688012"/>
          </a:xfrm>
        </p:spPr>
        <p:txBody>
          <a:bodyPr anchor="t"/>
          <a:lstStyle/>
          <a:p>
            <a:pPr eaLnBrk="1" hangingPunct="1"/>
            <a:r>
              <a:rPr lang="sv-SE" sz="2000" dirty="0" smtClean="0"/>
              <a:t>Hur kommer vi runt alla dessa problem?</a:t>
            </a:r>
          </a:p>
          <a:p>
            <a:pPr eaLnBrk="1" hangingPunct="1"/>
            <a:r>
              <a:rPr lang="sv-SE" sz="2000" dirty="0" smtClean="0"/>
              <a:t>Hur gömmer vi latency?</a:t>
            </a:r>
          </a:p>
          <a:p>
            <a:pPr eaLnBrk="1" hangingPunct="1"/>
            <a:endParaRPr lang="sv-SE" sz="2000" dirty="0" smtClean="0"/>
          </a:p>
          <a:p>
            <a:pPr eaLnBrk="1" hangingPunct="1"/>
            <a:r>
              <a:rPr lang="sv-SE" sz="2000" b="1" dirty="0" smtClean="0"/>
              <a:t>Peer to peer </a:t>
            </a:r>
            <a:r>
              <a:rPr lang="sv-SE" sz="2000" dirty="0" smtClean="0"/>
              <a:t>- alla kopplade till alla</a:t>
            </a:r>
          </a:p>
          <a:p>
            <a:pPr eaLnBrk="1" hangingPunct="1"/>
            <a:r>
              <a:rPr lang="sv-SE" sz="2000" b="1" dirty="0" smtClean="0"/>
              <a:t>Peer to Host </a:t>
            </a:r>
            <a:r>
              <a:rPr lang="sv-SE" sz="2000" dirty="0" smtClean="0"/>
              <a:t>- alla kopplade till en host</a:t>
            </a:r>
          </a:p>
          <a:p>
            <a:pPr eaLnBrk="1" hangingPunct="1"/>
            <a:endParaRPr lang="sv-SE" sz="2000" dirty="0" smtClean="0"/>
          </a:p>
          <a:p>
            <a:pPr eaLnBrk="1" hangingPunct="1"/>
            <a:r>
              <a:rPr lang="sv-SE" sz="2000" dirty="0" smtClean="0"/>
              <a:t>Vilka är fördelarna/nackdelarna med de båda?</a:t>
            </a:r>
          </a:p>
          <a:p>
            <a:pPr eaLnBrk="1" hangingPunct="1"/>
            <a:endParaRPr lang="sv-SE" sz="2000" dirty="0" smtClean="0"/>
          </a:p>
          <a:p>
            <a:pPr eaLnBrk="1" hangingPunct="1"/>
            <a:r>
              <a:rPr lang="sv-SE" sz="2000" dirty="0" smtClean="0"/>
              <a:t>Ni sitter på ett ”alla till en host” aka. dedikerad server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ubrik 1"/>
          <p:cNvSpPr>
            <a:spLocks noGrp="1"/>
          </p:cNvSpPr>
          <p:nvPr>
            <p:ph type="title" idx="4294967295"/>
          </p:nvPr>
        </p:nvSpPr>
        <p:spPr>
          <a:xfrm>
            <a:off x="755650" y="0"/>
            <a:ext cx="8388350" cy="785813"/>
          </a:xfrm>
        </p:spPr>
        <p:txBody>
          <a:bodyPr/>
          <a:lstStyle/>
          <a:p>
            <a:pPr eaLnBrk="1" hangingPunct="1"/>
            <a:r>
              <a:rPr lang="sv-SE" dirty="0" smtClean="0"/>
              <a:t>Server </a:t>
            </a:r>
            <a:r>
              <a:rPr lang="sv-SE" dirty="0" smtClean="0">
                <a:sym typeface="Wingdings" pitchFamily="2" charset="2"/>
              </a:rPr>
              <a:t> k</a:t>
            </a:r>
            <a:r>
              <a:rPr lang="sv-SE" dirty="0" smtClean="0"/>
              <a:t>lient</a:t>
            </a:r>
          </a:p>
        </p:txBody>
      </p:sp>
      <p:sp>
        <p:nvSpPr>
          <p:cNvPr id="59395" name="Platshållare för innehåll 2"/>
          <p:cNvSpPr>
            <a:spLocks noGrp="1"/>
          </p:cNvSpPr>
          <p:nvPr>
            <p:ph idx="4294967295"/>
          </p:nvPr>
        </p:nvSpPr>
        <p:spPr>
          <a:xfrm>
            <a:off x="411163" y="836612"/>
            <a:ext cx="8264525" cy="4968651"/>
          </a:xfrm>
        </p:spPr>
        <p:txBody>
          <a:bodyPr anchor="ctr"/>
          <a:lstStyle/>
          <a:p>
            <a:pPr eaLnBrk="1" hangingPunct="1"/>
            <a:r>
              <a:rPr lang="sv-SE" sz="2400" dirty="0" smtClean="0"/>
              <a:t>Servern kör spelet(logiken) medans klienterna bara säger vad de vill göra</a:t>
            </a:r>
          </a:p>
          <a:p>
            <a:pPr lvl="1" eaLnBrk="1" hangingPunct="1"/>
            <a:r>
              <a:rPr lang="sv-SE" sz="2000" dirty="0" smtClean="0"/>
              <a:t>Gå fram</a:t>
            </a:r>
          </a:p>
          <a:p>
            <a:pPr lvl="1" eaLnBrk="1" hangingPunct="1"/>
            <a:r>
              <a:rPr lang="sv-SE" sz="2000" dirty="0" smtClean="0"/>
              <a:t>Gå bak</a:t>
            </a:r>
          </a:p>
          <a:p>
            <a:pPr lvl="1" eaLnBrk="1" hangingPunct="1"/>
            <a:r>
              <a:rPr lang="sv-SE" sz="2000" dirty="0" smtClean="0"/>
              <a:t>Hoppa</a:t>
            </a:r>
          </a:p>
          <a:p>
            <a:pPr eaLnBrk="1" hangingPunct="1"/>
            <a:r>
              <a:rPr lang="sv-SE" sz="2400" dirty="0" smtClean="0"/>
              <a:t>Om du bara sätter spelares positioner baserat på serverns meddelande så kommer spelares movement bli väldigt hackigt</a:t>
            </a:r>
          </a:p>
          <a:p>
            <a:pPr eaLnBrk="1" hangingPunct="1"/>
            <a:r>
              <a:rPr lang="sv-SE" sz="2400" dirty="0" smtClean="0"/>
              <a:t>Detta leder till att all input kan kännas ”sluggish”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ubrik 1"/>
          <p:cNvSpPr>
            <a:spLocks noGrp="1"/>
          </p:cNvSpPr>
          <p:nvPr>
            <p:ph type="title" idx="4294967295"/>
          </p:nvPr>
        </p:nvSpPr>
        <p:spPr>
          <a:xfrm>
            <a:off x="755650" y="0"/>
            <a:ext cx="8388350" cy="785813"/>
          </a:xfrm>
        </p:spPr>
        <p:txBody>
          <a:bodyPr/>
          <a:lstStyle/>
          <a:p>
            <a:pPr eaLnBrk="1" hangingPunct="1"/>
            <a:r>
              <a:rPr lang="sv-SE" dirty="0" smtClean="0"/>
              <a:t>Server klient</a:t>
            </a:r>
          </a:p>
        </p:txBody>
      </p:sp>
      <p:sp>
        <p:nvSpPr>
          <p:cNvPr id="59395" name="Platshållare för innehåll 2"/>
          <p:cNvSpPr>
            <a:spLocks noGrp="1"/>
          </p:cNvSpPr>
          <p:nvPr>
            <p:ph idx="4294967295"/>
          </p:nvPr>
        </p:nvSpPr>
        <p:spPr>
          <a:xfrm>
            <a:off x="411163" y="836612"/>
            <a:ext cx="8264525" cy="4968651"/>
          </a:xfrm>
        </p:spPr>
        <p:txBody>
          <a:bodyPr anchor="t"/>
          <a:lstStyle/>
          <a:p>
            <a:pPr eaLnBrk="1" hangingPunct="1"/>
            <a:r>
              <a:rPr lang="sv-SE" sz="2400" dirty="0" smtClean="0"/>
              <a:t>Servern vi kör, kan såklart inte uppdateras för ofta, då kommer vi att översvämma vårt stackars nätverk med alla paket vi vill skicka (det har ni kanske redan märkt?)</a:t>
            </a:r>
          </a:p>
          <a:p>
            <a:pPr eaLnBrk="1" hangingPunct="1"/>
            <a:r>
              <a:rPr lang="sv-SE" sz="2400" dirty="0" smtClean="0"/>
              <a:t>Då klienterna inte bestämmer något och att de aldrig kan skicka paket direkt till varandra har servern en del att göra</a:t>
            </a:r>
          </a:p>
          <a:p>
            <a:pPr eaLnBrk="1" hangingPunct="1"/>
            <a:r>
              <a:rPr lang="sv-SE" sz="2400" dirty="0" smtClean="0"/>
              <a:t>Den ska skicka ”snapshots” på hur världen ser ut </a:t>
            </a:r>
            <a:r>
              <a:rPr lang="sv-SE" sz="2400" i="1" dirty="0" smtClean="0"/>
              <a:t>ganska</a:t>
            </a:r>
            <a:r>
              <a:rPr lang="sv-SE" sz="2400" dirty="0" smtClean="0"/>
              <a:t> ofta för att få en bra upplevelse</a:t>
            </a:r>
          </a:p>
          <a:p>
            <a:pPr eaLnBrk="1" hangingPunct="1"/>
            <a:r>
              <a:rPr lang="sv-SE" sz="2400" dirty="0" smtClean="0"/>
              <a:t>Vi anger detta i ”tickrate” (högre = mer precision men mer CPU)</a:t>
            </a:r>
          </a:p>
          <a:p>
            <a:pPr lvl="1" eaLnBrk="1" hangingPunct="1"/>
            <a:r>
              <a:rPr lang="sv-SE" sz="2000" dirty="0" smtClean="0"/>
              <a:t>RTS: 10</a:t>
            </a:r>
          </a:p>
          <a:p>
            <a:pPr lvl="1" eaLnBrk="1" hangingPunct="1"/>
            <a:r>
              <a:rPr lang="sv-SE" sz="2000" dirty="0" smtClean="0"/>
              <a:t>Left 4 Dead: 30 </a:t>
            </a:r>
            <a:r>
              <a:rPr lang="sv-SE" sz="2000" dirty="0" smtClean="0">
                <a:sym typeface="Wingdings" pitchFamily="2" charset="2"/>
              </a:rPr>
              <a:t> Här kan ni ligga</a:t>
            </a:r>
            <a:endParaRPr lang="sv-SE" sz="2000" dirty="0" smtClean="0"/>
          </a:p>
          <a:p>
            <a:pPr lvl="1" eaLnBrk="1" hangingPunct="1"/>
            <a:r>
              <a:rPr lang="sv-SE" sz="2000" dirty="0" smtClean="0"/>
              <a:t>Counter strike: 66 </a:t>
            </a:r>
            <a:r>
              <a:rPr lang="sv-SE" sz="2000" dirty="0" smtClean="0">
                <a:sym typeface="Wingdings" pitchFamily="2" charset="2"/>
              </a:rPr>
              <a:t> Här kan ni ligga</a:t>
            </a:r>
          </a:p>
          <a:p>
            <a:pPr lvl="1" eaLnBrk="1" hangingPunct="1"/>
            <a:r>
              <a:rPr lang="sv-SE" sz="2000" dirty="0" smtClean="0">
                <a:sym typeface="Wingdings" pitchFamily="2" charset="2"/>
              </a:rPr>
              <a:t>Overwatch: 60  Här kan ni ligga</a:t>
            </a:r>
            <a:endParaRPr lang="sv-SE" sz="20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ubrik 1"/>
          <p:cNvSpPr>
            <a:spLocks noGrp="1"/>
          </p:cNvSpPr>
          <p:nvPr>
            <p:ph type="title" idx="4294967295"/>
          </p:nvPr>
        </p:nvSpPr>
        <p:spPr>
          <a:xfrm>
            <a:off x="755650" y="0"/>
            <a:ext cx="8388350" cy="785813"/>
          </a:xfrm>
        </p:spPr>
        <p:txBody>
          <a:bodyPr/>
          <a:lstStyle/>
          <a:p>
            <a:pPr eaLnBrk="1" hangingPunct="1"/>
            <a:r>
              <a:rPr lang="sv-SE" dirty="0" err="1" smtClean="0"/>
              <a:t>Movement</a:t>
            </a:r>
            <a:r>
              <a:rPr lang="sv-SE" dirty="0" smtClean="0"/>
              <a:t> Interpolation</a:t>
            </a:r>
          </a:p>
        </p:txBody>
      </p:sp>
      <p:sp>
        <p:nvSpPr>
          <p:cNvPr id="61443" name="Platshållare för innehåll 2"/>
          <p:cNvSpPr>
            <a:spLocks noGrp="1"/>
          </p:cNvSpPr>
          <p:nvPr>
            <p:ph idx="4294967295"/>
          </p:nvPr>
        </p:nvSpPr>
        <p:spPr>
          <a:xfrm>
            <a:off x="411163" y="836613"/>
            <a:ext cx="8264525" cy="5616723"/>
          </a:xfrm>
        </p:spPr>
        <p:txBody>
          <a:bodyPr anchor="ctr"/>
          <a:lstStyle/>
          <a:p>
            <a:pPr eaLnBrk="1" hangingPunct="1"/>
            <a:r>
              <a:rPr lang="sv-SE" sz="2000" dirty="0" smtClean="0"/>
              <a:t>Sättet man löser problemet med att spelares positioner hackar fram är att man har en fast tid som man interpolerar till</a:t>
            </a:r>
          </a:p>
          <a:p>
            <a:pPr eaLnBrk="1" hangingPunct="1"/>
            <a:r>
              <a:rPr lang="sv-SE" sz="2000" dirty="0" smtClean="0"/>
              <a:t>Har vi samma tid på servern/klienten kan server säga vid vilken tid vi ska vara var på</a:t>
            </a:r>
          </a:p>
          <a:p>
            <a:pPr lvl="1" eaLnBrk="1" hangingPunct="1"/>
            <a:r>
              <a:rPr lang="sv-SE" sz="1600" dirty="0" smtClean="0"/>
              <a:t>Klockan 13.00 ska du vara DÄR</a:t>
            </a:r>
          </a:p>
          <a:p>
            <a:pPr eaLnBrk="1" hangingPunct="1"/>
            <a:r>
              <a:rPr lang="sv-SE" sz="2000" dirty="0" smtClean="0"/>
              <a:t>Detta kan ge problem med packet loss eftersom om ett meddelande försvinner(UDP) så kommer spelaren stanna och springa snabbare beroende på packet loss</a:t>
            </a:r>
          </a:p>
          <a:p>
            <a:pPr eaLnBrk="1" hangingPunct="1"/>
            <a:r>
              <a:rPr lang="sv-SE" sz="2000" dirty="0" smtClean="0"/>
              <a:t>Man kan då öka tiden man använder för att interpolera som gör att clienter hamnar mer efter men kommer få en mer smooth upplevelse</a:t>
            </a:r>
          </a:p>
          <a:p>
            <a:pPr lvl="1" eaLnBrk="1" hangingPunct="1"/>
            <a:r>
              <a:rPr lang="sv-SE" sz="1600" dirty="0" smtClean="0"/>
              <a:t>Servern kanske ligger 150ms före</a:t>
            </a:r>
          </a:p>
          <a:p>
            <a:pPr eaLnBrk="1" hangingPunct="1"/>
            <a:r>
              <a:rPr lang="sv-SE" sz="2000" dirty="0" smtClean="0"/>
              <a:t>Har ni spelat Diablo 3 med en kompis som sitter brevid dig någon gång ser du att karaktären är ca 2(!) sekunder efter med movement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ubrik 1"/>
          <p:cNvSpPr>
            <a:spLocks noGrp="1"/>
          </p:cNvSpPr>
          <p:nvPr>
            <p:ph type="title" idx="4294967295"/>
          </p:nvPr>
        </p:nvSpPr>
        <p:spPr>
          <a:xfrm>
            <a:off x="755650" y="0"/>
            <a:ext cx="8388350" cy="785813"/>
          </a:xfrm>
        </p:spPr>
        <p:txBody>
          <a:bodyPr/>
          <a:lstStyle/>
          <a:p>
            <a:pPr eaLnBrk="1" hangingPunct="1"/>
            <a:r>
              <a:rPr lang="sv-SE" dirty="0" err="1" smtClean="0"/>
              <a:t>Movement</a:t>
            </a:r>
            <a:r>
              <a:rPr lang="sv-SE" dirty="0" smtClean="0"/>
              <a:t> Interpolation</a:t>
            </a:r>
          </a:p>
        </p:txBody>
      </p:sp>
      <p:sp>
        <p:nvSpPr>
          <p:cNvPr id="61443" name="Platshållare för innehåll 2"/>
          <p:cNvSpPr>
            <a:spLocks noGrp="1"/>
          </p:cNvSpPr>
          <p:nvPr>
            <p:ph idx="4294967295"/>
          </p:nvPr>
        </p:nvSpPr>
        <p:spPr>
          <a:xfrm>
            <a:off x="411163" y="836613"/>
            <a:ext cx="8264525" cy="5616723"/>
          </a:xfrm>
        </p:spPr>
        <p:txBody>
          <a:bodyPr anchor="ctr"/>
          <a:lstStyle/>
          <a:p>
            <a:pPr eaLnBrk="1" hangingPunct="1"/>
            <a:endParaRPr lang="sv-SE" sz="2000" dirty="0" smtClean="0"/>
          </a:p>
        </p:txBody>
      </p:sp>
      <p:pic>
        <p:nvPicPr>
          <p:cNvPr id="1026" name="Picture 2" descr="C:\Users\gral1\Desktop\d09050535c0cc5846bd9f7a07832d3d3.gif"/>
          <p:cNvPicPr>
            <a:picLocks noChangeAspect="1" noChangeArrowheads="1" noCrop="1"/>
          </p:cNvPicPr>
          <p:nvPr/>
        </p:nvPicPr>
        <p:blipFill>
          <a:blip r:embed="rId3" cstate="print"/>
          <a:srcRect/>
          <a:stretch>
            <a:fillRect/>
          </a:stretch>
        </p:blipFill>
        <p:spPr bwMode="auto">
          <a:xfrm>
            <a:off x="1043608" y="1628800"/>
            <a:ext cx="7143750" cy="401002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ubrik 1"/>
          <p:cNvSpPr>
            <a:spLocks noGrp="1"/>
          </p:cNvSpPr>
          <p:nvPr>
            <p:ph type="title" idx="4294967295"/>
          </p:nvPr>
        </p:nvSpPr>
        <p:spPr>
          <a:xfrm>
            <a:off x="755650" y="0"/>
            <a:ext cx="8388350" cy="785813"/>
          </a:xfrm>
        </p:spPr>
        <p:txBody>
          <a:bodyPr/>
          <a:lstStyle/>
          <a:p>
            <a:pPr eaLnBrk="1" hangingPunct="1"/>
            <a:r>
              <a:rPr lang="sv-SE" dirty="0" smtClean="0"/>
              <a:t>Projektiler</a:t>
            </a:r>
          </a:p>
        </p:txBody>
      </p:sp>
      <p:sp>
        <p:nvSpPr>
          <p:cNvPr id="65539" name="Platshållare för innehåll 2"/>
          <p:cNvSpPr>
            <a:spLocks noGrp="1"/>
          </p:cNvSpPr>
          <p:nvPr>
            <p:ph idx="4294967295"/>
          </p:nvPr>
        </p:nvSpPr>
        <p:spPr>
          <a:xfrm>
            <a:off x="411163" y="836613"/>
            <a:ext cx="8264525" cy="5544715"/>
          </a:xfrm>
        </p:spPr>
        <p:txBody>
          <a:bodyPr anchor="ctr"/>
          <a:lstStyle/>
          <a:p>
            <a:pPr eaLnBrk="1" hangingPunct="1"/>
            <a:r>
              <a:rPr lang="sv-SE" sz="2400" dirty="0" smtClean="0"/>
              <a:t>Spelare och långsamtgående projektiler har samma problem med synkning</a:t>
            </a:r>
          </a:p>
          <a:p>
            <a:pPr eaLnBrk="1" hangingPunct="1"/>
            <a:r>
              <a:rPr lang="sv-SE" sz="2400" dirty="0" smtClean="0"/>
              <a:t>Granater, raketer, pilar osv.</a:t>
            </a:r>
          </a:p>
          <a:p>
            <a:pPr eaLnBrk="1" hangingPunct="1"/>
            <a:r>
              <a:rPr lang="sv-SE" sz="2400" dirty="0" smtClean="0"/>
              <a:t>Dock är positionerna inte det vitala med dessa, det är träffpunk såklart. Dessa paket får INTE försvinna. Positioner är ok, events är inte!</a:t>
            </a:r>
            <a:endParaRPr lang="sv-SE" sz="2000" dirty="0" smtClean="0"/>
          </a:p>
          <a:p>
            <a:pPr eaLnBrk="1" hangingPunct="1"/>
            <a:r>
              <a:rPr lang="sv-SE" sz="2400" dirty="0" smtClean="0"/>
              <a:t>Men vi vill såklart ha en så trevlig upplevelse som möjligt. Så vi kan ligga lite efter med dessa positioner här också</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G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TGA</Template>
  <TotalTime>11831</TotalTime>
  <Words>1382</Words>
  <Application>Microsoft Office PowerPoint</Application>
  <PresentationFormat>Bildspel på skärmen (4:3)</PresentationFormat>
  <Paragraphs>210</Paragraphs>
  <Slides>26</Slides>
  <Notes>26</Notes>
  <HiddenSlides>0</HiddenSlides>
  <MMClips>0</MMClips>
  <ScaleCrop>false</ScaleCrop>
  <HeadingPairs>
    <vt:vector size="4" baseType="variant">
      <vt:variant>
        <vt:lpstr>Tema</vt:lpstr>
      </vt:variant>
      <vt:variant>
        <vt:i4>1</vt:i4>
      </vt:variant>
      <vt:variant>
        <vt:lpstr>Bildrubriker</vt:lpstr>
      </vt:variant>
      <vt:variant>
        <vt:i4>26</vt:i4>
      </vt:variant>
    </vt:vector>
  </HeadingPairs>
  <TitlesOfParts>
    <vt:vector size="27" baseType="lpstr">
      <vt:lpstr>TGA</vt:lpstr>
      <vt:lpstr>Nätverk för spel  Lektion 3  </vt:lpstr>
      <vt:lpstr>NÄTVERK I SPEL</vt:lpstr>
      <vt:lpstr>Problem</vt:lpstr>
      <vt:lpstr>Latency</vt:lpstr>
      <vt:lpstr>Server  klient</vt:lpstr>
      <vt:lpstr>Server klient</vt:lpstr>
      <vt:lpstr>Movement Interpolation</vt:lpstr>
      <vt:lpstr>Movement Interpolation</vt:lpstr>
      <vt:lpstr>Projektiler</vt:lpstr>
      <vt:lpstr>Client Prediction</vt:lpstr>
      <vt:lpstr>Client Prediction</vt:lpstr>
      <vt:lpstr>Client Prediction</vt:lpstr>
      <vt:lpstr>Client Prediction</vt:lpstr>
      <vt:lpstr>Client Prediction</vt:lpstr>
      <vt:lpstr>Client Prediction</vt:lpstr>
      <vt:lpstr>Trivia: Far Cry 3/4</vt:lpstr>
      <vt:lpstr>Fusk</vt:lpstr>
      <vt:lpstr>UPD – Garanterade meddelande</vt:lpstr>
      <vt:lpstr>Garantera meddelande</vt:lpstr>
      <vt:lpstr>Garantera meddelande</vt:lpstr>
      <vt:lpstr>Garantera meddelande</vt:lpstr>
      <vt:lpstr>Meddelandetyper</vt:lpstr>
      <vt:lpstr>FIN Uppgift 3</vt:lpstr>
      <vt:lpstr>Bild 24</vt:lpstr>
      <vt:lpstr>Uppgift</vt:lpstr>
      <vt:lpstr>Frågor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Presentationstema</dc:title>
  <dc:creator>Utbildning</dc:creator>
  <cp:lastModifiedBy>gral1</cp:lastModifiedBy>
  <cp:revision>564</cp:revision>
  <dcterms:created xsi:type="dcterms:W3CDTF">2008-09-10T13:08:22Z</dcterms:created>
  <dcterms:modified xsi:type="dcterms:W3CDTF">2017-02-21T08:10:42Z</dcterms:modified>
</cp:coreProperties>
</file>